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96" r:id="rId2"/>
    <p:sldId id="329" r:id="rId3"/>
    <p:sldId id="338" r:id="rId4"/>
    <p:sldId id="308" r:id="rId5"/>
    <p:sldId id="312" r:id="rId6"/>
    <p:sldId id="313" r:id="rId7"/>
    <p:sldId id="319" r:id="rId8"/>
    <p:sldId id="318" r:id="rId9"/>
    <p:sldId id="321" r:id="rId10"/>
    <p:sldId id="317" r:id="rId11"/>
    <p:sldId id="330" r:id="rId12"/>
    <p:sldId id="331" r:id="rId13"/>
    <p:sldId id="332" r:id="rId14"/>
    <p:sldId id="333" r:id="rId15"/>
    <p:sldId id="334" r:id="rId16"/>
    <p:sldId id="335" r:id="rId17"/>
    <p:sldId id="336" r:id="rId18"/>
    <p:sldId id="337" r:id="rId19"/>
    <p:sldId id="33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2279" autoAdjust="0"/>
  </p:normalViewPr>
  <p:slideViewPr>
    <p:cSldViewPr>
      <p:cViewPr varScale="1">
        <p:scale>
          <a:sx n="109" d="100"/>
          <a:sy n="109" d="100"/>
        </p:scale>
        <p:origin x="-16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14E17-C569-467F-962E-64950B4469CB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318ECE-A1D4-464E-BF18-371B3D80AFB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9441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6AEDC-77FE-4B26-A3BB-3EF72C21A0D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62804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318ECE-A1D4-464E-BF18-371B3D80AFB1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96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54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5274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11340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0198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9944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131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797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9581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504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2914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154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4426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" y="3286"/>
            <a:ext cx="9105900" cy="4152900"/>
          </a:xfrm>
          <a:prstGeom prst="rect">
            <a:avLst/>
          </a:prstGeom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827584" y="364502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Федеральный проект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«Создание инженерных классов авиастроительного профиля»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руководитель</a:t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Гусельникова Наталья Анатольевна</a:t>
            </a:r>
            <a:b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1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89194590380</a:t>
            </a:r>
            <a:endParaRPr lang="ru-RU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81038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" y="2420888"/>
            <a:ext cx="8661648" cy="1143000"/>
          </a:xfrm>
        </p:spPr>
        <p:txBody>
          <a:bodyPr>
            <a:noAutofit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Торжественное посвящение в  инженерное направление </a:t>
            </a:r>
            <a:b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 «И» - 30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 «И» - 30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 «И» - 29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 «Б» - 25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инженерное направление – 9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11 инженерное направление - 7  </a:t>
            </a:r>
          </a:p>
        </p:txBody>
      </p:sp>
      <p:sp>
        <p:nvSpPr>
          <p:cNvPr id="3" name="AutoShape 2" descr="image-29-08-22-09-1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6226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653136"/>
            <a:ext cx="2594322" cy="1333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60648"/>
            <a:ext cx="8661648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Торжественное посвящение в  инженерное направление</a:t>
            </a:r>
            <a:endParaRPr lang="ru-RU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AutoShape 2" descr="image-29-08-22-09-16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CC89465C-3484-47C5-B9BC-5562D832304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526"/>
          <a:stretch/>
        </p:blipFill>
        <p:spPr>
          <a:xfrm>
            <a:off x="827584" y="1572992"/>
            <a:ext cx="4320480" cy="27372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A1FF85B3-A8C5-4D44-A4F7-66F5DFDF8FB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4614" t="14186" r="7696" b="11492"/>
          <a:stretch/>
        </p:blipFill>
        <p:spPr>
          <a:xfrm>
            <a:off x="5343547" y="2060848"/>
            <a:ext cx="2997820" cy="3823812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="" xmlns:a16="http://schemas.microsoft.com/office/drawing/2014/main" id="{83CF3558-0281-4C9B-9CCF-07D2C782392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12" t="22736" r="36930" b="12391"/>
          <a:stretch/>
        </p:blipFill>
        <p:spPr>
          <a:xfrm>
            <a:off x="2950521" y="4437112"/>
            <a:ext cx="2172066" cy="20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8026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169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ФГАОУ ВО «Пермский национальный исследовательский политехнический университет»</a:t>
            </a:r>
            <a:r>
              <a:rPr lang="ru-RU" sz="3600" dirty="0"/>
              <a:t/>
            </a:r>
            <a:br>
              <a:rPr lang="ru-RU" sz="3600" dirty="0"/>
            </a:b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 descr="https://sun9-west.userapi.com/sun9-67/s/v1/ig2/EVY5uEtxLmcBbbPyI4I7_mg5X87U8UUHn1nKByfJrOsWHAKc0IyG6SU6qCvRdIzxNfwlRqgUMnzmbaII7Bcu8ZDN.jpg?size=1600x1200&amp;quality=9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08" y="2372084"/>
            <a:ext cx="2614249" cy="1960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694" y="4509120"/>
            <a:ext cx="2627784" cy="1970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3275856" y="2299673"/>
            <a:ext cx="52273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10 - 11 классы: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Беспилотные авиационные системы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Индивидуальный проект для инженерных </a:t>
            </a:r>
          </a:p>
          <a:p>
            <a:r>
              <a:rPr lang="ru-RU" sz="2000" dirty="0"/>
              <a:t>классов авиастроительного профиля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Композиты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75856" y="4486618"/>
            <a:ext cx="4866973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/>
              <a:t>8 – 9 классы: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Физика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Инженер авиастроительного профиля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Основы 3</a:t>
            </a:r>
            <a:r>
              <a:rPr lang="en-US" sz="2000" dirty="0"/>
              <a:t>D</a:t>
            </a:r>
            <a:r>
              <a:rPr lang="ru-RU" sz="2000" dirty="0"/>
              <a:t> моделирования и 3</a:t>
            </a:r>
            <a:r>
              <a:rPr lang="en-US" sz="2000" dirty="0"/>
              <a:t>D</a:t>
            </a:r>
            <a:r>
              <a:rPr lang="ru-RU" sz="2000" dirty="0"/>
              <a:t> печати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Композиты </a:t>
            </a:r>
          </a:p>
        </p:txBody>
      </p:sp>
    </p:spTree>
    <p:extLst>
      <p:ext uri="{BB962C8B-B14F-4D97-AF65-F5344CB8AC3E}">
        <p14:creationId xmlns:p14="http://schemas.microsoft.com/office/powerpoint/2010/main" val="3605767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199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Открытие интерактивного музея, встреча с управляющим директором - генеральным конструктором АО «ОДК-Авиадвигатель» А.А. </a:t>
            </a:r>
            <a:r>
              <a:rPr lang="ru-RU" sz="3600" b="1" dirty="0" err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Иноземцевым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s://sun9-74.userapi.com/impg/K8QJVt0R1_dVQsUGK4--ZUSb5eYKxncfCE3ZrA/Vfv_vGaVAhQ.jpg?size=2560x1704&amp;quality=95&amp;sign=14a4f503da54c2a2456c06009ebf1355&amp;type=album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988840"/>
            <a:ext cx="6264696" cy="41699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2726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5799" y="8649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Взаимодействие с АО «ОДК-Авиадвигатель»</a:t>
            </a:r>
            <a:endParaRPr lang="ru-RU" sz="4000" b="1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580" y="1162561"/>
            <a:ext cx="8229600" cy="4525963"/>
          </a:xfrm>
        </p:spPr>
        <p:txBody>
          <a:bodyPr>
            <a:normAutofit/>
          </a:bodyPr>
          <a:lstStyle/>
          <a:p>
            <a:r>
              <a:rPr lang="ru-RU" sz="2000" dirty="0"/>
              <a:t>Встреча с А.А. </a:t>
            </a:r>
            <a:r>
              <a:rPr lang="ru-RU" sz="2000" dirty="0" err="1"/>
              <a:t>Иноземцевым</a:t>
            </a:r>
            <a:r>
              <a:rPr lang="ru-RU" sz="2000" dirty="0"/>
              <a:t> на открытии инженерного </a:t>
            </a:r>
            <a:r>
              <a:rPr lang="ru-RU" sz="2000" dirty="0" smtClean="0"/>
              <a:t>направления</a:t>
            </a:r>
          </a:p>
          <a:p>
            <a:r>
              <a:rPr lang="ru-RU" sz="2000" dirty="0" smtClean="0"/>
              <a:t>Посещение </a:t>
            </a:r>
            <a:r>
              <a:rPr lang="ru-RU" sz="2000" dirty="0"/>
              <a:t>музея ОАО «Авиадвигатель» и экскурсия по цехам завода </a:t>
            </a:r>
            <a:endParaRPr lang="ru-RU" sz="2000" dirty="0" smtClean="0"/>
          </a:p>
          <a:p>
            <a:r>
              <a:rPr lang="ru-RU" sz="2000" dirty="0" smtClean="0"/>
              <a:t>Участие </a:t>
            </a:r>
            <a:r>
              <a:rPr lang="ru-RU" sz="2000" dirty="0"/>
              <a:t>в Пермском </a:t>
            </a:r>
            <a:r>
              <a:rPr lang="ru-RU" sz="2000" dirty="0" err="1"/>
              <a:t>инженерно</a:t>
            </a:r>
            <a:r>
              <a:rPr lang="ru-RU" sz="2000" dirty="0"/>
              <a:t> – промышленном форуме </a:t>
            </a:r>
            <a:endParaRPr lang="ru-RU" sz="2000" dirty="0" smtClean="0"/>
          </a:p>
          <a:p>
            <a:r>
              <a:rPr lang="ru-RU" sz="2000" dirty="0" smtClean="0"/>
              <a:t>Участие </a:t>
            </a:r>
            <a:r>
              <a:rPr lang="ru-RU" sz="2000" dirty="0"/>
              <a:t>в выставке «Образование и карьера» совместно с предприятием и </a:t>
            </a:r>
            <a:r>
              <a:rPr lang="ru-RU" sz="2000" dirty="0" smtClean="0"/>
              <a:t>университетом</a:t>
            </a:r>
            <a:endParaRPr lang="ru-RU" sz="2000" dirty="0"/>
          </a:p>
        </p:txBody>
      </p:sp>
      <p:pic>
        <p:nvPicPr>
          <p:cNvPr id="6" name="Picture 2" descr="https://sun9-east.userapi.com/sun9-29/s/v1/ig2/-9_KV15qRWk8v9We7NkFPajdQRAuwrgfR6difSt9RDcImxcIqb3dD8zOuokZ-QW9hWq4RrjZ8wFGy3bEL2b9QtS-.jpg?size=1620x2160&amp;quality=95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924944"/>
            <a:ext cx="2394551" cy="319273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49" y="2924944"/>
            <a:ext cx="2664296" cy="3424579"/>
          </a:xfrm>
          <a:prstGeom prst="rect">
            <a:avLst/>
          </a:prstGeom>
        </p:spPr>
      </p:pic>
      <p:pic>
        <p:nvPicPr>
          <p:cNvPr id="1026" name="Picture 2" descr="https://v-kurse.ru/wp-content/uploads/2022/12/1328_NLB0818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894" y="3517768"/>
            <a:ext cx="3790440" cy="2526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5154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34842"/>
            <a:ext cx="8229600" cy="5145435"/>
          </a:xfrm>
        </p:spPr>
        <p:txBody>
          <a:bodyPr>
            <a:normAutofit/>
          </a:bodyPr>
          <a:lstStyle/>
          <a:p>
            <a:r>
              <a:rPr lang="ru-RU" sz="2400" dirty="0"/>
              <a:t>Краевой сетевой проект «Простые механизмы»</a:t>
            </a:r>
          </a:p>
          <a:p>
            <a:r>
              <a:rPr lang="ru-RU" sz="2400" dirty="0"/>
              <a:t>Городской сетевой проект «Пермь инженерная»</a:t>
            </a:r>
          </a:p>
          <a:p>
            <a:r>
              <a:rPr lang="ru-RU" sz="2400" dirty="0"/>
              <a:t>Школьный конкурс видеороликов «Инженерная составляющая при ведении военных операций»</a:t>
            </a:r>
          </a:p>
          <a:p>
            <a:r>
              <a:rPr lang="ru-RU" sz="2400" dirty="0"/>
              <a:t>Школьный </a:t>
            </a:r>
            <a:r>
              <a:rPr lang="ru-RU" sz="2400" dirty="0" err="1"/>
              <a:t>квест</a:t>
            </a:r>
            <a:r>
              <a:rPr lang="ru-RU" sz="2400" dirty="0"/>
              <a:t> «Космический десант»</a:t>
            </a:r>
          </a:p>
          <a:p>
            <a:r>
              <a:rPr lang="ru-RU" sz="2400" dirty="0"/>
              <a:t>Школьный конкурс «</a:t>
            </a:r>
            <a:r>
              <a:rPr lang="en-US" sz="2400" dirty="0"/>
              <a:t>Lego</a:t>
            </a:r>
            <a:r>
              <a:rPr lang="ru-RU" sz="2400" dirty="0"/>
              <a:t>»</a:t>
            </a:r>
            <a:endParaRPr lang="en-US" sz="2400" dirty="0"/>
          </a:p>
          <a:p>
            <a:endParaRPr lang="ru-RU" sz="2400" dirty="0"/>
          </a:p>
          <a:p>
            <a:endParaRPr lang="ru-RU" sz="2400" dirty="0"/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/>
          </a:p>
        </p:txBody>
      </p:sp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-11113"/>
            <a:ext cx="8229600" cy="1143001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и проведение проектов различного </a:t>
            </a:r>
            <a:r>
              <a:rPr 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уровня на базе школы</a:t>
            </a:r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201451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0956"/>
            <a:ext cx="8229600" cy="703652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олимпиадах и НПК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6048672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/>
              <a:t>Национальная технологическая олимпиада </a:t>
            </a:r>
            <a:endParaRPr lang="ru-RU" sz="2000" dirty="0" smtClean="0"/>
          </a:p>
          <a:p>
            <a:r>
              <a:rPr lang="ru-RU" sz="2000" dirty="0" smtClean="0"/>
              <a:t>Национальная </a:t>
            </a:r>
            <a:r>
              <a:rPr lang="ru-RU" sz="2000" dirty="0"/>
              <a:t>олимпиада по анализу данных </a:t>
            </a:r>
            <a:r>
              <a:rPr lang="en-US" sz="2000" dirty="0" err="1"/>
              <a:t>Dano</a:t>
            </a:r>
            <a:r>
              <a:rPr lang="ru-RU" sz="2000" dirty="0"/>
              <a:t> </a:t>
            </a:r>
            <a:endParaRPr lang="ru-RU" sz="2000" dirty="0" smtClean="0"/>
          </a:p>
          <a:p>
            <a:r>
              <a:rPr lang="ru-RU" sz="2000" dirty="0" smtClean="0"/>
              <a:t>Всероссийская </a:t>
            </a:r>
            <a:r>
              <a:rPr lang="ru-RU" sz="2000" dirty="0"/>
              <a:t>олимпиада школьников </a:t>
            </a:r>
            <a:endParaRPr lang="ru-RU" sz="2000" dirty="0" smtClean="0"/>
          </a:p>
          <a:p>
            <a:r>
              <a:rPr lang="ru-RU" sz="2000" dirty="0" smtClean="0"/>
              <a:t>Многопрофильная </a:t>
            </a:r>
            <a:r>
              <a:rPr lang="ru-RU" sz="2000" dirty="0"/>
              <a:t>инженерная олимпиада «Звезда» </a:t>
            </a:r>
            <a:endParaRPr lang="ru-RU" sz="2000" dirty="0" smtClean="0"/>
          </a:p>
          <a:p>
            <a:r>
              <a:rPr lang="ru-RU" sz="2000" dirty="0" smtClean="0"/>
              <a:t>Всероссийская </a:t>
            </a:r>
            <a:r>
              <a:rPr lang="ru-RU" sz="2000" dirty="0"/>
              <a:t>олимпиада школьников по астрономии в Пермском крае </a:t>
            </a:r>
            <a:endParaRPr lang="ru-RU" sz="2000" dirty="0" smtClean="0"/>
          </a:p>
          <a:p>
            <a:r>
              <a:rPr lang="ru-RU" sz="2000" dirty="0" smtClean="0"/>
              <a:t>Интеллектуальный </a:t>
            </a:r>
            <a:r>
              <a:rPr lang="ru-RU" sz="2000" dirty="0"/>
              <a:t>турнир «Лабиринты разума» </a:t>
            </a:r>
            <a:endParaRPr lang="ru-RU" sz="2000" dirty="0" smtClean="0"/>
          </a:p>
          <a:p>
            <a:r>
              <a:rPr lang="ru-RU" sz="2000" dirty="0" smtClean="0"/>
              <a:t>Чемпионат </a:t>
            </a:r>
            <a:r>
              <a:rPr lang="ru-RU" sz="2000" dirty="0"/>
              <a:t>по интеллектуальным играм среди учащихся школ Свердловского района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Олимпиада школьников имени </a:t>
            </a:r>
            <a:r>
              <a:rPr lang="ru-RU" sz="2000" dirty="0" err="1"/>
              <a:t>авиастороителя</a:t>
            </a:r>
            <a:r>
              <a:rPr lang="ru-RU" sz="2000" dirty="0"/>
              <a:t> В.А. Окулова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Олимпиада </a:t>
            </a:r>
            <a:r>
              <a:rPr lang="ru-RU" sz="2000" dirty="0"/>
              <a:t>«Кенгуру» </a:t>
            </a:r>
            <a:endParaRPr lang="ru-RU" sz="2000" dirty="0" smtClean="0"/>
          </a:p>
          <a:p>
            <a:r>
              <a:rPr lang="ru-RU" sz="2000" dirty="0" smtClean="0"/>
              <a:t>Онлайн </a:t>
            </a:r>
            <a:r>
              <a:rPr lang="ru-RU" sz="2000" dirty="0"/>
              <a:t>олимпиада по информатике </a:t>
            </a:r>
            <a:endParaRPr lang="ru-RU" sz="2000" dirty="0" smtClean="0"/>
          </a:p>
          <a:p>
            <a:r>
              <a:rPr lang="ru-RU" sz="2000" dirty="0" smtClean="0"/>
              <a:t>«</a:t>
            </a:r>
            <a:r>
              <a:rPr lang="ru-RU" sz="2000" dirty="0"/>
              <a:t>Математика в истории» </a:t>
            </a:r>
            <a:endParaRPr lang="ru-RU" sz="2000" dirty="0" smtClean="0"/>
          </a:p>
          <a:p>
            <a:r>
              <a:rPr lang="ru-RU" sz="2000" dirty="0" smtClean="0"/>
              <a:t>Олимпиада </a:t>
            </a:r>
            <a:r>
              <a:rPr lang="ru-RU" sz="2000" dirty="0"/>
              <a:t>Лукойла по физике и математике </a:t>
            </a:r>
            <a:endParaRPr lang="ru-RU" sz="2000" dirty="0" smtClean="0"/>
          </a:p>
          <a:p>
            <a:r>
              <a:rPr lang="ru-RU" sz="2000" dirty="0" smtClean="0"/>
              <a:t>Городской </a:t>
            </a:r>
            <a:r>
              <a:rPr lang="ru-RU" sz="2000" dirty="0"/>
              <a:t>Интеллектуальный турнир «</a:t>
            </a:r>
            <a:r>
              <a:rPr lang="en-US" sz="2000" dirty="0"/>
              <a:t>PRAVO</a:t>
            </a:r>
            <a:r>
              <a:rPr lang="ru-RU" sz="2000" dirty="0"/>
              <a:t>мания» </a:t>
            </a:r>
            <a:endParaRPr lang="ru-RU" sz="2000" dirty="0" smtClean="0"/>
          </a:p>
          <a:p>
            <a:r>
              <a:rPr lang="ru-RU" sz="2000" dirty="0" smtClean="0"/>
              <a:t>Школьная НПК. Исследовательская </a:t>
            </a:r>
            <a:r>
              <a:rPr lang="ru-RU" sz="2000" dirty="0"/>
              <a:t>работа по математике </a:t>
            </a:r>
            <a:endParaRPr lang="ru-RU" sz="2000" dirty="0" smtClean="0"/>
          </a:p>
          <a:p>
            <a:r>
              <a:rPr lang="ru-RU" sz="2000" dirty="0" smtClean="0"/>
              <a:t>Международная </a:t>
            </a:r>
            <a:r>
              <a:rPr lang="ru-RU" sz="2000" dirty="0"/>
              <a:t>НПК </a:t>
            </a:r>
            <a:endParaRPr lang="ru-RU" sz="2000" dirty="0" smtClean="0"/>
          </a:p>
          <a:p>
            <a:r>
              <a:rPr lang="ru-RU" sz="2000" dirty="0" smtClean="0"/>
              <a:t>Краевая</a:t>
            </a:r>
            <a:r>
              <a:rPr lang="en-US" sz="2000" dirty="0" smtClean="0"/>
              <a:t> </a:t>
            </a:r>
            <a:r>
              <a:rPr lang="ru-RU" sz="2000" dirty="0"/>
              <a:t>НПК «Шаг за шагом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…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6105907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Участие в конкурсах и мероприятиях различного уровня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ru-RU" sz="2000" dirty="0"/>
              <a:t>Конкурс «Шаг во Вселенную» </a:t>
            </a:r>
            <a:endParaRPr lang="ru-RU" sz="2000" dirty="0" smtClean="0"/>
          </a:p>
          <a:p>
            <a:r>
              <a:rPr lang="ru-RU" sz="2000" dirty="0" smtClean="0"/>
              <a:t>Краевой </a:t>
            </a:r>
            <a:r>
              <a:rPr lang="ru-RU" sz="2000" dirty="0"/>
              <a:t>сетевой проект «Гагаринские старты» </a:t>
            </a:r>
            <a:endParaRPr lang="ru-RU" sz="2000" dirty="0" smtClean="0"/>
          </a:p>
          <a:p>
            <a:r>
              <a:rPr lang="en-US" sz="2000" dirty="0" smtClean="0"/>
              <a:t>V </a:t>
            </a:r>
            <a:r>
              <a:rPr lang="ru-RU" sz="2000" dirty="0"/>
              <a:t>открытый химико-технологический </a:t>
            </a:r>
            <a:r>
              <a:rPr lang="ru-RU" sz="2000" dirty="0" err="1"/>
              <a:t>хакатон</a:t>
            </a:r>
            <a:r>
              <a:rPr lang="ru-RU" sz="2000" dirty="0"/>
              <a:t> «Синтезируя будущее</a:t>
            </a:r>
            <a:r>
              <a:rPr lang="ru-RU" sz="2000" dirty="0" smtClean="0"/>
              <a:t>»</a:t>
            </a:r>
          </a:p>
          <a:p>
            <a:r>
              <a:rPr lang="ru-RU" sz="2000" dirty="0" smtClean="0"/>
              <a:t> Городская </a:t>
            </a:r>
            <a:r>
              <a:rPr lang="ru-RU" sz="2000" dirty="0" err="1"/>
              <a:t>квест</a:t>
            </a:r>
            <a:r>
              <a:rPr lang="ru-RU" sz="2000" dirty="0"/>
              <a:t>-игра, посвященная Дню космонавтики, 60-летию со дня первого полета женщины в космос </a:t>
            </a:r>
            <a:endParaRPr lang="ru-RU" sz="2000" dirty="0" smtClean="0"/>
          </a:p>
          <a:p>
            <a:r>
              <a:rPr lang="ru-RU" sz="2000" dirty="0" smtClean="0"/>
              <a:t>Городской </a:t>
            </a:r>
            <a:r>
              <a:rPr lang="ru-RU" sz="2000" dirty="0"/>
              <a:t>конкурс «</a:t>
            </a:r>
            <a:r>
              <a:rPr lang="ru-RU" sz="2000" dirty="0" err="1"/>
              <a:t>КОСМОквиз</a:t>
            </a:r>
            <a:r>
              <a:rPr lang="ru-RU" sz="2000" dirty="0"/>
              <a:t>» </a:t>
            </a:r>
            <a:endParaRPr lang="ru-RU" sz="2000" dirty="0" smtClean="0"/>
          </a:p>
          <a:p>
            <a:r>
              <a:rPr lang="ru-RU" sz="2000" dirty="0" smtClean="0"/>
              <a:t>Городской </a:t>
            </a:r>
            <a:r>
              <a:rPr lang="ru-RU" sz="2000" dirty="0"/>
              <a:t>конкурс технического творчества «Шаг во Вселенную» Макет «Планетарий» и Макет «Облетая Землю» </a:t>
            </a:r>
            <a:endParaRPr lang="ru-RU" sz="2000" dirty="0" smtClean="0"/>
          </a:p>
          <a:p>
            <a:r>
              <a:rPr lang="ru-RU" sz="2000" dirty="0" smtClean="0"/>
              <a:t>Краевой </a:t>
            </a:r>
            <a:r>
              <a:rPr lang="ru-RU" sz="2000" dirty="0"/>
              <a:t>фестиваль «</a:t>
            </a:r>
            <a:r>
              <a:rPr lang="ru-RU" sz="2000" dirty="0" err="1"/>
              <a:t>Spring</a:t>
            </a:r>
            <a:r>
              <a:rPr lang="ru-RU" sz="2000" dirty="0"/>
              <a:t> </a:t>
            </a:r>
            <a:r>
              <a:rPr lang="ru-RU" sz="2000" dirty="0" err="1"/>
              <a:t>in</a:t>
            </a:r>
            <a:r>
              <a:rPr lang="ru-RU" sz="2000" dirty="0"/>
              <a:t> </a:t>
            </a:r>
            <a:r>
              <a:rPr lang="ru-RU" sz="2000" dirty="0" err="1"/>
              <a:t>Perm</a:t>
            </a:r>
            <a:r>
              <a:rPr lang="ru-RU" sz="2000" dirty="0"/>
              <a:t>» </a:t>
            </a:r>
            <a:endParaRPr lang="ru-RU" sz="2000" dirty="0" smtClean="0"/>
          </a:p>
          <a:p>
            <a:r>
              <a:rPr lang="ru-RU" sz="2000" dirty="0" smtClean="0"/>
              <a:t>Всероссийский </a:t>
            </a:r>
            <a:r>
              <a:rPr lang="ru-RU" sz="2000" dirty="0"/>
              <a:t>конкурс «</a:t>
            </a:r>
            <a:r>
              <a:rPr lang="ru-RU" sz="2000" dirty="0" err="1"/>
              <a:t>Пастернаковские</a:t>
            </a:r>
            <a:r>
              <a:rPr lang="ru-RU" sz="2000" dirty="0"/>
              <a:t> чтения» </a:t>
            </a:r>
            <a:endParaRPr lang="ru-RU" sz="2000" dirty="0" smtClean="0"/>
          </a:p>
          <a:p>
            <a:r>
              <a:rPr lang="ru-RU" sz="2000" dirty="0" smtClean="0"/>
              <a:t>Проведение</a:t>
            </a:r>
            <a:r>
              <a:rPr lang="ru-RU" sz="2000" dirty="0"/>
              <a:t>  школьной литературной гостиной «Поэт в строю за Родину свою</a:t>
            </a:r>
            <a:r>
              <a:rPr lang="ru-RU" sz="2000" dirty="0" smtClean="0"/>
              <a:t>»</a:t>
            </a:r>
            <a:endParaRPr lang="ru-RU" sz="2000" dirty="0"/>
          </a:p>
          <a:p>
            <a:r>
              <a:rPr lang="ru-RU" sz="2000" dirty="0"/>
              <a:t>…</a:t>
            </a:r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726165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заявлений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На участие в индивидуальном отборе в 5-ый и 8-ой классы для обучения по программам углубленного изучения физики, математики и информатики по 28 апреля</a:t>
            </a:r>
          </a:p>
          <a:p>
            <a:endParaRPr lang="ru-RU" sz="2400" dirty="0" smtClean="0"/>
          </a:p>
          <a:p>
            <a:r>
              <a:rPr lang="ru-RU" sz="2400" dirty="0" smtClean="0"/>
              <a:t>Индивидуальный отбор производится с </a:t>
            </a:r>
            <a:r>
              <a:rPr lang="ru-RU" sz="2400" dirty="0"/>
              <a:t>15 по 19 </a:t>
            </a:r>
            <a:r>
              <a:rPr lang="ru-RU" sz="2400" dirty="0" smtClean="0"/>
              <a:t>мая</a:t>
            </a:r>
          </a:p>
          <a:p>
            <a:endParaRPr lang="ru-RU" sz="2400" dirty="0" smtClean="0"/>
          </a:p>
          <a:p>
            <a:r>
              <a:rPr lang="ru-RU" sz="2400" dirty="0" smtClean="0"/>
              <a:t>Выполнение обучающимися конкурсной работы :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5 класс: математика+ русский язык</a:t>
            </a:r>
          </a:p>
          <a:p>
            <a:pPr>
              <a:buFont typeface="Wingdings" pitchFamily="2" charset="2"/>
              <a:buChar char="ü"/>
            </a:pPr>
            <a:r>
              <a:rPr lang="ru-RU" sz="2400" dirty="0" smtClean="0"/>
              <a:t>8 класс: математика+ информатика + физика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6078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gym1576s.mskobr.ru/files/Novosti/7257b8fc-80b8-4d13-bc26-bd8a183d1bf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60958"/>
            <a:ext cx="8348461" cy="462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307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99392"/>
            <a:ext cx="8229600" cy="75770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Программа развития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48680"/>
            <a:ext cx="9144000" cy="5342582"/>
          </a:xfrm>
        </p:spPr>
        <p:txBody>
          <a:bodyPr>
            <a:noAutofit/>
          </a:bodyPr>
          <a:lstStyle/>
          <a:p>
            <a:r>
              <a:rPr lang="ru-RU" sz="2400" b="1" u="sng" dirty="0"/>
              <a:t>Цель программы: </a:t>
            </a:r>
            <a:r>
              <a:rPr lang="ru-RU" sz="2400" b="1" dirty="0"/>
              <a:t>создание непрерывной системы подготовки кадров </a:t>
            </a:r>
            <a:r>
              <a:rPr lang="ru-RU" sz="2400" dirty="0"/>
              <a:t>для авиационной отрасли благодаря </a:t>
            </a:r>
            <a:r>
              <a:rPr lang="ru-RU" sz="2400" b="1" dirty="0"/>
              <a:t>формированию эффективной профильной предпрофессиональной образовательной среды </a:t>
            </a:r>
            <a:r>
              <a:rPr lang="ru-RU" sz="2400" dirty="0"/>
              <a:t>посредством интеграции общего и дополнительного образования, </a:t>
            </a:r>
            <a:r>
              <a:rPr lang="ru-RU" sz="2400" b="1" dirty="0"/>
              <a:t>привлечения во взаимодействие индустриальных партнеров</a:t>
            </a:r>
            <a:r>
              <a:rPr lang="ru-RU" sz="2400" dirty="0"/>
              <a:t>, </a:t>
            </a:r>
            <a:r>
              <a:rPr lang="ru-RU" sz="2400" b="1" dirty="0"/>
              <a:t>вовлечения обучающихся в естественно-научную учебную и внеучебную деятельность </a:t>
            </a:r>
            <a:r>
              <a:rPr lang="ru-RU" sz="2400" dirty="0"/>
              <a:t>для формирования у них </a:t>
            </a:r>
            <a:r>
              <a:rPr lang="ru-RU" sz="2400" b="1" dirty="0"/>
              <a:t>инженерных технологических и цифровых компетенций </a:t>
            </a:r>
            <a:r>
              <a:rPr lang="ru-RU" sz="2400" dirty="0"/>
              <a:t>и </a:t>
            </a:r>
            <a:r>
              <a:rPr lang="ru-RU" sz="2400" b="1" dirty="0"/>
              <a:t>построения осознанной образовательной и профессиональной траектории </a:t>
            </a:r>
            <a:r>
              <a:rPr lang="ru-RU" sz="2400" dirty="0"/>
              <a:t>в области авиастроения с </a:t>
            </a:r>
            <a:r>
              <a:rPr lang="ru-RU" sz="2400" b="1" dirty="0"/>
              <a:t>дальнейшим трудоустройством </a:t>
            </a:r>
            <a:r>
              <a:rPr lang="ru-RU" sz="2400" dirty="0"/>
              <a:t>в компании индустриальных партнёров.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6712363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Наши партнеры</a:t>
            </a:r>
            <a:endParaRPr lang="ru-RU" sz="4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dirty="0"/>
              <a:t>ФГАОУ ВО «Пермский национальный исследовательский политехнический университет</a:t>
            </a:r>
            <a:r>
              <a:rPr lang="ru-RU" sz="2400" dirty="0" smtClean="0"/>
              <a:t>»</a:t>
            </a:r>
          </a:p>
          <a:p>
            <a:r>
              <a:rPr lang="ru-RU" sz="2400" dirty="0"/>
              <a:t>АО «ОДК-Авиадвигатель»</a:t>
            </a:r>
          </a:p>
          <a:p>
            <a:endParaRPr lang="ru-RU" dirty="0"/>
          </a:p>
        </p:txBody>
      </p:sp>
      <p:pic>
        <p:nvPicPr>
          <p:cNvPr id="4" name="Рисунок 3" descr="https://school41-perm.ru/images/ek/2022/04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42" y="3334146"/>
            <a:ext cx="3096344" cy="187220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school41-perm.ru/images/ek/2022/03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29000"/>
            <a:ext cx="1800200" cy="194421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354971"/>
            <a:ext cx="23717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841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-99392"/>
            <a:ext cx="8229600" cy="77809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реализации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476672"/>
            <a:ext cx="9036496" cy="4525963"/>
          </a:xfrm>
        </p:spPr>
        <p:txBody>
          <a:bodyPr>
            <a:noAutofit/>
          </a:bodyPr>
          <a:lstStyle/>
          <a:p>
            <a:r>
              <a:rPr lang="ru-RU" sz="2400" b="1" dirty="0"/>
              <a:t>МАОУ «Школа инженерной мысли им. П.А. Соловьева» г. Перми</a:t>
            </a:r>
          </a:p>
          <a:p>
            <a:r>
              <a:rPr lang="ru-RU" sz="2400" b="1" dirty="0"/>
              <a:t>ФГАОУ ВО «Пермский национальный исследовательский политехнический университет»</a:t>
            </a:r>
          </a:p>
          <a:p>
            <a:r>
              <a:rPr lang="ru-RU" sz="2400" dirty="0"/>
              <a:t>- Электротехнический факультет </a:t>
            </a:r>
          </a:p>
          <a:p>
            <a:r>
              <a:rPr lang="ru-RU" sz="2400" b="1" dirty="0"/>
              <a:t>- Аэрокосмический факультет</a:t>
            </a:r>
          </a:p>
          <a:p>
            <a:r>
              <a:rPr lang="ru-RU" sz="2400" dirty="0"/>
              <a:t>КГАПОУ «Пермский авиационный техникум им. </a:t>
            </a:r>
            <a:r>
              <a:rPr lang="ru-RU" sz="2400" dirty="0" err="1"/>
              <a:t>А.Д.Швецова</a:t>
            </a:r>
            <a:r>
              <a:rPr lang="ru-RU" sz="2400" dirty="0" smtClean="0"/>
              <a:t>»</a:t>
            </a:r>
            <a:endParaRPr lang="ru-RU" sz="2400" dirty="0"/>
          </a:p>
          <a:p>
            <a:r>
              <a:rPr lang="ru-RU" sz="2400" dirty="0"/>
              <a:t>КГАУ «Центр опережающей профессиональной подготовки Пермского края»</a:t>
            </a:r>
          </a:p>
          <a:p>
            <a:r>
              <a:rPr lang="ru-RU" sz="2400" dirty="0"/>
              <a:t>ЧОУ ДПО «Центр инновационного развития человеческого потенциала и управления знаниями (Детский технопарк «</a:t>
            </a:r>
            <a:r>
              <a:rPr lang="ru-RU" sz="2400" dirty="0" err="1"/>
              <a:t>Кванториум</a:t>
            </a:r>
            <a:r>
              <a:rPr lang="ru-RU" sz="2400" dirty="0"/>
              <a:t> </a:t>
            </a:r>
            <a:r>
              <a:rPr lang="ru-RU" sz="2400" dirty="0" err="1"/>
              <a:t>Фотоника</a:t>
            </a:r>
            <a:r>
              <a:rPr lang="ru-RU" sz="2400" dirty="0"/>
              <a:t>»)</a:t>
            </a:r>
          </a:p>
          <a:p>
            <a:r>
              <a:rPr lang="ru-RU" sz="2400" dirty="0"/>
              <a:t>МАУ ДО «Детско-юношеская спортивно-техническая школа «Нортон – Юниор» г. Пермь.</a:t>
            </a:r>
          </a:p>
          <a:p>
            <a:r>
              <a:rPr lang="ru-RU" sz="2400" dirty="0"/>
              <a:t>НИУ Высшая школа экономики г. Перми</a:t>
            </a:r>
          </a:p>
        </p:txBody>
      </p:sp>
    </p:spTree>
    <p:extLst>
      <p:ext uri="{BB962C8B-B14F-4D97-AF65-F5344CB8AC3E}">
        <p14:creationId xmlns:p14="http://schemas.microsoft.com/office/powerpoint/2010/main" val="493330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132455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Ожидаемые результаты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404664"/>
            <a:ext cx="9144000" cy="6309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300" dirty="0"/>
              <a:t>- Формирование комплексной системы профориентации в целях опережающего кадрового развития авиационной отрасли.</a:t>
            </a:r>
          </a:p>
          <a:p>
            <a:pPr marL="0" indent="0">
              <a:buNone/>
            </a:pPr>
            <a:r>
              <a:rPr lang="ru-RU" sz="2300" dirty="0"/>
              <a:t>-Развитие системы непрерывной подготовки инженерных кадров, обладающих необходимыми профессиональными компетенциями.</a:t>
            </a:r>
          </a:p>
          <a:p>
            <a:pPr marL="0" indent="0">
              <a:buNone/>
            </a:pPr>
            <a:r>
              <a:rPr lang="ru-RU" sz="2300" dirty="0"/>
              <a:t>-Обеспечение эффективного функционирования системы выявления и развития талантов, в том числе для последующей целевой подготовки на авиастроительных предприятиях.</a:t>
            </a:r>
          </a:p>
          <a:p>
            <a:pPr marL="0" indent="0">
              <a:buNone/>
            </a:pPr>
            <a:r>
              <a:rPr lang="ru-RU" sz="2300" dirty="0"/>
              <a:t>-Повышение мотивации обучающихся к осознанному выбору профессий в области науки, технологий и инноваций в рамках авиастроительного профиля.</a:t>
            </a:r>
          </a:p>
          <a:p>
            <a:pPr marL="0" indent="0">
              <a:buNone/>
            </a:pPr>
            <a:r>
              <a:rPr lang="ru-RU" sz="2300" dirty="0"/>
              <a:t>-Обеспечение получения обучающимися новых востребованных на рынке труда цифровых компетенций.</a:t>
            </a:r>
          </a:p>
          <a:p>
            <a:pPr marL="0" indent="0">
              <a:buNone/>
            </a:pPr>
            <a:r>
              <a:rPr lang="ru-RU" sz="2300" dirty="0"/>
              <a:t>-Освоение учащимися инженерных классов технологических и цифровых компетенций, а также навыков проектной, творческой и исследовательской деятельности.</a:t>
            </a:r>
          </a:p>
          <a:p>
            <a:pPr marL="0" indent="0">
              <a:buNone/>
            </a:pPr>
            <a:r>
              <a:rPr lang="ru-RU" sz="2300" dirty="0"/>
              <a:t>-Повышение престижа инженерного и авиастроительного образования в РФ.</a:t>
            </a:r>
          </a:p>
        </p:txBody>
      </p:sp>
    </p:spTree>
    <p:extLst>
      <p:ext uri="{BB962C8B-B14F-4D97-AF65-F5344CB8AC3E}">
        <p14:creationId xmlns:p14="http://schemas.microsoft.com/office/powerpoint/2010/main" val="1598938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Изучаемые направления 5 класс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1F67A0B-9DBA-49F3-9D28-B3F79E1F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368051"/>
              </p:ext>
            </p:extLst>
          </p:nvPr>
        </p:nvGraphicFramePr>
        <p:xfrm>
          <a:off x="0" y="620688"/>
          <a:ext cx="9144000" cy="624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949">
                  <a:extLst>
                    <a:ext uri="{9D8B030D-6E8A-4147-A177-3AD203B41FA5}">
                      <a16:colId xmlns="" xmlns:a16="http://schemas.microsoft.com/office/drawing/2014/main" val="1375806984"/>
                    </a:ext>
                  </a:extLst>
                </a:gridCol>
                <a:gridCol w="3611496">
                  <a:extLst>
                    <a:ext uri="{9D8B030D-6E8A-4147-A177-3AD203B41FA5}">
                      <a16:colId xmlns="" xmlns:a16="http://schemas.microsoft.com/office/drawing/2014/main" val="3563209397"/>
                    </a:ext>
                  </a:extLst>
                </a:gridCol>
                <a:gridCol w="3342555">
                  <a:extLst>
                    <a:ext uri="{9D8B030D-6E8A-4147-A177-3AD203B41FA5}">
                      <a16:colId xmlns="" xmlns:a16="http://schemas.microsoft.com/office/drawing/2014/main" val="2684843119"/>
                    </a:ext>
                  </a:extLst>
                </a:gridCol>
              </a:tblGrid>
              <a:tr h="271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Учебная деятельность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Внеурочная деятельность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Внеучебная</a:t>
                      </a:r>
                      <a:r>
                        <a:rPr lang="ru-RU" sz="1600" dirty="0">
                          <a:effectLst/>
                        </a:rPr>
                        <a:t> деятельность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2554627"/>
                  </a:ext>
                </a:extLst>
              </a:tr>
              <a:tr h="5965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– 6 часов 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effectLst/>
                        </a:rPr>
                        <a:t>Информатика -1 час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Физика вокруг</a:t>
                      </a:r>
                      <a:r>
                        <a:rPr lang="ru-RU" sz="1600" b="1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нас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час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ОДНКР – 1 час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Всероссийская олимпиада школьников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Сетевой проект «Пермь инженерная»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Первенство Пермского края по радиоуправляемым моделям среди обучающихся (краевая олимпиада)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«Неделя без турникетов»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(Профориентационная акция)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«Пермь авиастроительная» (краевой сетевой проект)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Профессиональные пробы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Участие в конкурсах и олимпиадах технической направленности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…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4827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7584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Изучаемые направления 8 класс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1F67A0B-9DBA-49F3-9D28-B3F79E1F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1083012"/>
              </p:ext>
            </p:extLst>
          </p:nvPr>
        </p:nvGraphicFramePr>
        <p:xfrm>
          <a:off x="0" y="620688"/>
          <a:ext cx="9144000" cy="624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949">
                  <a:extLst>
                    <a:ext uri="{9D8B030D-6E8A-4147-A177-3AD203B41FA5}">
                      <a16:colId xmlns="" xmlns:a16="http://schemas.microsoft.com/office/drawing/2014/main" val="1375806984"/>
                    </a:ext>
                  </a:extLst>
                </a:gridCol>
                <a:gridCol w="3611496">
                  <a:extLst>
                    <a:ext uri="{9D8B030D-6E8A-4147-A177-3AD203B41FA5}">
                      <a16:colId xmlns="" xmlns:a16="http://schemas.microsoft.com/office/drawing/2014/main" val="3563209397"/>
                    </a:ext>
                  </a:extLst>
                </a:gridCol>
                <a:gridCol w="3342555">
                  <a:extLst>
                    <a:ext uri="{9D8B030D-6E8A-4147-A177-3AD203B41FA5}">
                      <a16:colId xmlns="" xmlns:a16="http://schemas.microsoft.com/office/drawing/2014/main" val="2684843119"/>
                    </a:ext>
                  </a:extLst>
                </a:gridCol>
              </a:tblGrid>
              <a:tr h="271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Учебная деятельность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Внеурочная деятельность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Внеучебная деятельность</a:t>
                      </a:r>
                      <a:endParaRPr lang="ru-RU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2554627"/>
                  </a:ext>
                </a:extLst>
              </a:tr>
              <a:tr h="5965919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Математика – </a:t>
                      </a:r>
                      <a:r>
                        <a:rPr lang="ru-RU" sz="1600" dirty="0" smtClean="0">
                          <a:effectLst/>
                        </a:rPr>
                        <a:t>5</a:t>
                      </a:r>
                      <a:r>
                        <a:rPr lang="ru-RU" sz="1600" baseline="0" dirty="0" smtClean="0">
                          <a:effectLst/>
                        </a:rPr>
                        <a:t> </a:t>
                      </a:r>
                      <a:r>
                        <a:rPr lang="ru-RU" sz="1600" dirty="0" smtClean="0">
                          <a:effectLst/>
                        </a:rPr>
                        <a:t>часов 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Информатика</a:t>
                      </a:r>
                      <a:r>
                        <a:rPr lang="ru-RU" sz="1600" baseline="0" dirty="0">
                          <a:effectLst/>
                        </a:rPr>
                        <a:t> </a:t>
                      </a:r>
                      <a:r>
                        <a:rPr lang="ru-RU" sz="1600" dirty="0">
                          <a:effectLst/>
                        </a:rPr>
                        <a:t>– 1+2 часа 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Физика – 2+1 часа</a:t>
                      </a:r>
                      <a:endParaRPr lang="ru-RU" sz="2400" dirty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b="1" dirty="0">
                          <a:effectLst/>
                        </a:rPr>
                        <a:t>«Основы 3</a:t>
                      </a:r>
                      <a:r>
                        <a:rPr lang="en-US" sz="1600" b="1" dirty="0">
                          <a:effectLst/>
                        </a:rPr>
                        <a:t>D</a:t>
                      </a:r>
                      <a:r>
                        <a:rPr lang="ru-RU" sz="1600" b="1" dirty="0">
                          <a:effectLst/>
                        </a:rPr>
                        <a:t>-моделирования» </a:t>
                      </a:r>
                      <a:r>
                        <a:rPr lang="ru-RU" sz="1600" dirty="0">
                          <a:effectLst/>
                        </a:rPr>
                        <a:t>(1 час): формирование устойчивых навыков работы в 3D-пространстве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b="1" dirty="0">
                          <a:effectLst/>
                        </a:rPr>
                        <a:t>Инженер-конструктор </a:t>
                      </a:r>
                      <a:r>
                        <a:rPr lang="ru-RU" sz="1600" b="1" dirty="0" err="1">
                          <a:effectLst/>
                        </a:rPr>
                        <a:t>Технолаб</a:t>
                      </a:r>
                      <a:r>
                        <a:rPr lang="ru-RU" sz="1600" dirty="0">
                          <a:effectLst/>
                        </a:rPr>
                        <a:t>» (2 час): развитие конструкторских, инженерных и вычислительных навыков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b="1" dirty="0">
                          <a:effectLst/>
                        </a:rPr>
                        <a:t>Физик - исследователь</a:t>
                      </a:r>
                      <a:r>
                        <a:rPr lang="ru-RU" sz="1600" dirty="0">
                          <a:effectLst/>
                        </a:rPr>
                        <a:t>» (1 час): формирование и развитие интеллектуальных и практических умений в областях физического эксперимента и моделирования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«Звезда»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(Всероссийская многопрофильная олимпиада)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«Высшая проба»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(Всероссийская многопрофильная олимпиада)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Всероссийская олимпиада школьников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Первенство Пермского края по радиоуправляемым моделям среди обучающихся (краевая олимпиада)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Открытая инженерно-техническая олимпиада «Авиация и космонавтика» (на призы АО «ПРОТОН-ПМ» и ПАО НПО «Искра»)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«Неделя без турникетов»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(Профориентационная акция)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«Пермь авиастроительная» (краевой сетевой проект)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Профессиональные пробы</a:t>
                      </a:r>
                      <a:endParaRPr lang="ru-RU" sz="2400" dirty="0">
                        <a:effectLst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Инженерные смены в «Артек»</a:t>
                      </a:r>
                      <a:endParaRPr lang="ru-RU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4827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32058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Изучаемые направления 10 класс</a:t>
            </a: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="" xmlns:a16="http://schemas.microsoft.com/office/drawing/2014/main" id="{41F67A0B-9DBA-49F3-9D28-B3F79E1FB6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4364581"/>
              </p:ext>
            </p:extLst>
          </p:nvPr>
        </p:nvGraphicFramePr>
        <p:xfrm>
          <a:off x="0" y="620688"/>
          <a:ext cx="9144000" cy="62463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89949">
                  <a:extLst>
                    <a:ext uri="{9D8B030D-6E8A-4147-A177-3AD203B41FA5}">
                      <a16:colId xmlns="" xmlns:a16="http://schemas.microsoft.com/office/drawing/2014/main" val="1375806984"/>
                    </a:ext>
                  </a:extLst>
                </a:gridCol>
                <a:gridCol w="3611496">
                  <a:extLst>
                    <a:ext uri="{9D8B030D-6E8A-4147-A177-3AD203B41FA5}">
                      <a16:colId xmlns="" xmlns:a16="http://schemas.microsoft.com/office/drawing/2014/main" val="3563209397"/>
                    </a:ext>
                  </a:extLst>
                </a:gridCol>
                <a:gridCol w="3342555">
                  <a:extLst>
                    <a:ext uri="{9D8B030D-6E8A-4147-A177-3AD203B41FA5}">
                      <a16:colId xmlns="" xmlns:a16="http://schemas.microsoft.com/office/drawing/2014/main" val="2684843119"/>
                    </a:ext>
                  </a:extLst>
                </a:gridCol>
              </a:tblGrid>
              <a:tr h="27139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Учебная деятельность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Внеурочная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Внеучебная деятельность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172554627"/>
                  </a:ext>
                </a:extLst>
              </a:tr>
              <a:tr h="5965919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Математика -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 </a:t>
                      </a:r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часов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Информатика - 4 </a:t>
                      </a:r>
                      <a:r>
                        <a:rPr lang="ru-RU" sz="16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часа </a:t>
                      </a:r>
                      <a:endParaRPr lang="ru-RU" sz="16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 - 5 часов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«Индивидуальный проект»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(2 часа): навыки настройки и подготовки БПЛА </a:t>
                      </a:r>
                      <a:r>
                        <a:rPr lang="ru-RU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многороторного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типа к полетам.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Физика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 час):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(Лабораторные практикум с базовым региональном вузом)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«</a:t>
                      </a:r>
                      <a:r>
                        <a:rPr lang="ru-RU" sz="1600" b="1" dirty="0">
                          <a:effectLst/>
                        </a:rPr>
                        <a:t>Беспилотные авиационные системы</a:t>
                      </a:r>
                      <a:r>
                        <a:rPr lang="ru-RU" sz="1600" dirty="0">
                          <a:effectLst/>
                        </a:rPr>
                        <a:t>» (1 час): навыки сборки и управления </a:t>
                      </a:r>
                      <a:r>
                        <a:rPr lang="ru-RU" sz="1600" dirty="0" err="1">
                          <a:effectLst/>
                        </a:rPr>
                        <a:t>мультироторными</a:t>
                      </a:r>
                      <a:r>
                        <a:rPr lang="ru-RU" sz="1600" dirty="0">
                          <a:effectLst/>
                        </a:rPr>
                        <a:t> аппаратами</a:t>
                      </a:r>
                      <a:endParaRPr lang="ru-RU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«Звезда»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(Всероссийская многопрофильная олимпиада)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«Высшая проба»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(Всероссийская многопрофильная олимпиада)</a:t>
                      </a: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Всероссийская олимпиада школьников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Всероссийский проект «Крылья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Ростеха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»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«Автоматизированные системы управления и информационные технологии» 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(Всероссийская научно-техническая конференция) 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«Молодые профессионалы» (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World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Skills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Russia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(открытый региональный Чемпионат Пермского края)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«Построй карьеру в ОДК» </a:t>
                      </a:r>
                      <a:r>
                        <a:rPr lang="ru-RU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(профориентационный чемпионат по физике)</a:t>
                      </a:r>
                    </a:p>
                    <a:p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Профессиональные пробы</a:t>
                      </a:r>
                      <a:endParaRPr lang="ru-RU" sz="16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482731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9574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19841C9-F89E-4776-A4E1-A0120C942E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85010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Кадровое обеспечение</a:t>
            </a:r>
            <a:endParaRPr lang="ru-RU" sz="36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D4B9CBB2-9B45-4B29-8CBA-12325F4E5F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476672"/>
            <a:ext cx="8856984" cy="59046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/>
              <a:t>- Курсовая подготовка учителей по различным направлениям развития Инженерных классов (</a:t>
            </a:r>
            <a:r>
              <a:rPr lang="ru-RU" sz="2400" dirty="0" err="1"/>
              <a:t>авиамоделирование</a:t>
            </a:r>
            <a:r>
              <a:rPr lang="ru-RU" sz="2400" dirty="0"/>
              <a:t>, беспилотные авиационные системы, 3</a:t>
            </a:r>
            <a:r>
              <a:rPr lang="en-US" sz="2400" dirty="0"/>
              <a:t>D</a:t>
            </a:r>
            <a:r>
              <a:rPr lang="ru-RU" sz="2400" dirty="0"/>
              <a:t>-моделирование, </a:t>
            </a:r>
            <a:r>
              <a:rPr lang="ru-RU" sz="2400" dirty="0" err="1"/>
              <a:t>тьюторство</a:t>
            </a:r>
            <a:r>
              <a:rPr lang="ru-RU" sz="2400" dirty="0"/>
              <a:t>, проектная и исследовательская деятельность учащихся и др.);</a:t>
            </a:r>
          </a:p>
          <a:p>
            <a:pPr marL="0" indent="0">
              <a:buNone/>
            </a:pPr>
            <a:r>
              <a:rPr lang="ru-RU" sz="2400" dirty="0"/>
              <a:t>- Привлечение преподавателей и студентов базового ВУЗа, педагогов СПО, педагогов дополнительного образования, мастеров производственного обучения;</a:t>
            </a:r>
          </a:p>
          <a:p>
            <a:pPr marL="0" indent="0">
              <a:buNone/>
            </a:pPr>
            <a:r>
              <a:rPr lang="ru-RU" sz="2400" dirty="0"/>
              <a:t>- Создание новых методических объединений: учителей технологии, тьюторов, мастеров производственного обучения и </a:t>
            </a:r>
            <a:r>
              <a:rPr lang="ru-RU" sz="2400" dirty="0" err="1"/>
              <a:t>др</a:t>
            </a:r>
            <a:r>
              <a:rPr lang="ru-RU" sz="2400" dirty="0"/>
              <a:t>;</a:t>
            </a:r>
          </a:p>
          <a:p>
            <a:pPr marL="0" indent="0">
              <a:buNone/>
            </a:pPr>
            <a:r>
              <a:rPr lang="ru-RU" sz="2400" dirty="0"/>
              <a:t>- Организация инновационной деятельности педагогов по разработке и реализации программ деятельностных и профессиональных проб.</a:t>
            </a:r>
          </a:p>
          <a:p>
            <a:pPr marL="0" indent="0">
              <a:buNone/>
            </a:pPr>
            <a:endParaRPr lang="ru-RU" sz="2400" dirty="0"/>
          </a:p>
          <a:p>
            <a:pPr marL="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08463643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1659</TotalTime>
  <Words>1139</Words>
  <Application>Microsoft Office PowerPoint</Application>
  <PresentationFormat>Экран (4:3)</PresentationFormat>
  <Paragraphs>159</Paragraphs>
  <Slides>19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Федеральный проект  «Создание инженерных классов авиастроительного профиля» руководитель Гусельникова Наталья Анатольевна 89194590380</vt:lpstr>
      <vt:lpstr>Программа развития</vt:lpstr>
      <vt:lpstr>Наши партнеры</vt:lpstr>
      <vt:lpstr>Участники реализации программы</vt:lpstr>
      <vt:lpstr>Ожидаемые результаты</vt:lpstr>
      <vt:lpstr>Изучаемые направления 5 класс</vt:lpstr>
      <vt:lpstr>Изучаемые направления 8 класс</vt:lpstr>
      <vt:lpstr>Изучаемые направления 10 класс</vt:lpstr>
      <vt:lpstr>Кадровое обеспечение</vt:lpstr>
      <vt:lpstr>Торжественное посвящение в  инженерное направление  5 «И» - 30 6 «И» - 30 8 «И» - 29 9 «Б» - 25 10 инженерное направление – 9 11 инженерное направление - 7  </vt:lpstr>
      <vt:lpstr>Торжественное посвящение в  инженерное направление</vt:lpstr>
      <vt:lpstr>Взаимодействие с ФГАОУ ВО «Пермский национальный исследовательский политехнический университет» </vt:lpstr>
      <vt:lpstr>Открытие интерактивного музея, встреча с управляющим директором - генеральным конструктором АО «ОДК-Авиадвигатель» А.А. Иноземцевым</vt:lpstr>
      <vt:lpstr>Взаимодействие с АО «ОДК-Авиадвигатель»</vt:lpstr>
      <vt:lpstr>Организация и проведение проектов различного уровня на базе школы</vt:lpstr>
      <vt:lpstr>Участие в олимпиадах и НПК</vt:lpstr>
      <vt:lpstr>Участие в конкурсах и мероприятиях различного уровня</vt:lpstr>
      <vt:lpstr>Прием заявлений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Раиса</dc:creator>
  <cp:lastModifiedBy>Андрей</cp:lastModifiedBy>
  <cp:revision>210</cp:revision>
  <cp:lastPrinted>2021-08-26T09:48:07Z</cp:lastPrinted>
  <dcterms:created xsi:type="dcterms:W3CDTF">2020-06-14T18:01:56Z</dcterms:created>
  <dcterms:modified xsi:type="dcterms:W3CDTF">2023-11-17T17:19:37Z</dcterms:modified>
</cp:coreProperties>
</file>