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9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8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5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4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73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2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39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5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6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9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8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7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3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Интеллектуальная игра «Год литературы в РФ» </a:t>
            </a:r>
            <a:r>
              <a:rPr lang="ru-RU" sz="3100" b="1" dirty="0" smtClean="0">
                <a:solidFill>
                  <a:srgbClr val="C00000"/>
                </a:solidFill>
              </a:rPr>
              <a:t>5-7 классы</a:t>
            </a: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7</a:t>
            </a:r>
            <a:r>
              <a:rPr lang="ru-RU" b="1" dirty="0">
                <a:latin typeface="Cambria"/>
                <a:ea typeface="Calibri"/>
              </a:rPr>
              <a:t>. Детская поэтесса, автор строк: “Наша Таня громко плачет…”?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8. Псевдоним </a:t>
            </a:r>
            <a:r>
              <a:rPr lang="ru-RU" b="1" dirty="0" err="1">
                <a:latin typeface="Cambria"/>
                <a:ea typeface="Calibri"/>
              </a:rPr>
              <a:t>Корнейчукова</a:t>
            </a:r>
            <a:r>
              <a:rPr lang="ru-RU" b="1" dirty="0">
                <a:latin typeface="Cambria"/>
                <a:ea typeface="Calibri"/>
              </a:rPr>
              <a:t>?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3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2 тур «Сказки»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lvl="0" indent="0">
              <a:buSzPts val="1000"/>
              <a:buNone/>
              <a:tabLst>
                <a:tab pos="228600" algn="l"/>
              </a:tabLst>
            </a:pPr>
            <a:r>
              <a:rPr lang="ru-RU" b="1" dirty="0" smtClean="0">
                <a:ea typeface="Times New Roman"/>
              </a:rPr>
              <a:t>1. Какую </a:t>
            </a:r>
            <a:r>
              <a:rPr lang="ru-RU" b="1" dirty="0">
                <a:ea typeface="Times New Roman"/>
              </a:rPr>
              <a:t>сказку не написал Г.Х. Андерсен?</a:t>
            </a:r>
            <a:endParaRPr lang="ru-RU" dirty="0"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«Огниво»; 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«Снежная королева»;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«Кот в сапогах»;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«Русалочка».	   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2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b="1" dirty="0" smtClean="0"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2</a:t>
            </a:r>
            <a:r>
              <a:rPr lang="ru-RU" b="1" dirty="0">
                <a:ea typeface="Times New Roman"/>
              </a:rPr>
              <a:t>. Кому принадлежало имя </a:t>
            </a:r>
            <a:r>
              <a:rPr lang="ru-RU" b="1" dirty="0" err="1">
                <a:ea typeface="Times New Roman"/>
              </a:rPr>
              <a:t>Чиль</a:t>
            </a:r>
            <a:r>
              <a:rPr lang="ru-RU" b="1" dirty="0">
                <a:ea typeface="Times New Roman"/>
              </a:rPr>
              <a:t> в сказке Р. Киплинга «</a:t>
            </a:r>
            <a:r>
              <a:rPr lang="ru-RU" b="1" dirty="0" err="1">
                <a:ea typeface="Times New Roman"/>
              </a:rPr>
              <a:t>Маугли</a:t>
            </a:r>
            <a:r>
              <a:rPr lang="ru-RU" b="1" dirty="0">
                <a:ea typeface="Times New Roman"/>
              </a:rPr>
              <a:t>»?</a:t>
            </a:r>
            <a:endParaRPr lang="ru-RU" dirty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слону;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коршуну;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шакалу;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волку.	      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9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3</a:t>
            </a:r>
            <a:r>
              <a:rPr lang="ru-RU" b="1" dirty="0">
                <a:ea typeface="Times New Roman"/>
              </a:rPr>
              <a:t>. Назовите имя царя из «Сказки о золотом петушке» А.С. Пушкина?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</a:t>
            </a:r>
            <a:r>
              <a:rPr lang="ru-RU" dirty="0" err="1">
                <a:ea typeface="Times New Roman"/>
              </a:rPr>
              <a:t>Дадон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Елисей;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</a:t>
            </a:r>
            <a:r>
              <a:rPr lang="ru-RU" dirty="0" err="1">
                <a:ea typeface="Times New Roman"/>
              </a:rPr>
              <a:t>Салтан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Руслан.	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9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endParaRPr lang="ru-RU" b="1" dirty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 </a:t>
            </a:r>
            <a:r>
              <a:rPr lang="ru-RU" b="1" dirty="0">
                <a:latin typeface="Cambria"/>
                <a:ea typeface="Calibri"/>
              </a:rPr>
              <a:t>4. В начале какой сказки Пушкин употребляет слова – синонимы ПУТЬ – ДОРОГА?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1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5. Автор сказки “Снежная королева</a:t>
            </a:r>
            <a:r>
              <a:rPr lang="ru-RU" b="1" dirty="0" smtClean="0">
                <a:latin typeface="Cambria"/>
                <a:ea typeface="Calibri"/>
              </a:rPr>
              <a:t>”.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6. Какой персонаж сказки Х.К. Андерсена всегда носил с собой два зонтика?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 </a:t>
            </a:r>
            <a:r>
              <a:rPr lang="ru-RU" b="1" dirty="0" smtClean="0">
                <a:latin typeface="Cambria"/>
                <a:ea typeface="Calibri"/>
              </a:rPr>
              <a:t>7</a:t>
            </a:r>
            <a:r>
              <a:rPr lang="ru-RU" b="1" dirty="0">
                <a:latin typeface="Cambria"/>
                <a:ea typeface="Calibri"/>
              </a:rPr>
              <a:t>. Автор строк “Сказка - ложь , да в ней намек добрым молодцам урок</a:t>
            </a:r>
            <a:r>
              <a:rPr lang="ru-RU" b="1" dirty="0" smtClean="0">
                <a:latin typeface="Cambria"/>
                <a:ea typeface="Calibri"/>
              </a:rPr>
              <a:t>”.</a:t>
            </a:r>
            <a:endParaRPr lang="ru-RU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8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тур «Русские писатели и поэты»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Разминка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189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 </a:t>
            </a:r>
            <a:r>
              <a:rPr lang="ru-RU" b="1" dirty="0">
                <a:latin typeface="Cambria"/>
                <a:ea typeface="Calibri"/>
              </a:rPr>
              <a:t>1.  Назовите годы жизни А.С. Пушкина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а) 1799 - 1837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б) 1798 – 1839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в) 1923-1937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Cambria"/>
                <a:ea typeface="Calibri"/>
                <a:cs typeface="Times New Roman"/>
              </a:rPr>
              <a:t>    г</a:t>
            </a:r>
            <a:r>
              <a:rPr lang="ru-RU" dirty="0">
                <a:latin typeface="Cambria"/>
                <a:ea typeface="Calibri"/>
                <a:cs typeface="Times New Roman"/>
              </a:rPr>
              <a:t>) 1567 – 1674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9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2</a:t>
            </a:r>
            <a:r>
              <a:rPr lang="ru-RU" b="1" dirty="0">
                <a:ea typeface="Times New Roman"/>
              </a:rPr>
              <a:t>. Сколько племянников было у дядьки Черномора?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три;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семеро;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тридцать три;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видимо-невидимо.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4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3. Чьей дочерью была Людмила – героиня поэмы А.С. Пушкина «Руслан и Людмила»?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Владимира Красное Солнышко;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Ярослава Мудрого;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Владимира Мономаха;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Всеволода Большое Гнездо.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4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2174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24744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Aft>
                <a:spcPts val="0"/>
              </a:spcAft>
            </a:pPr>
            <a:r>
              <a:rPr lang="ru-RU" sz="2400" dirty="0">
                <a:ea typeface="Times New Roman"/>
              </a:rPr>
              <a:t>«Наука изощряет ум; ученье вострит память», - говорил </a:t>
            </a:r>
            <a:r>
              <a:rPr lang="ru-RU" sz="2400" dirty="0" err="1">
                <a:ea typeface="Times New Roman"/>
              </a:rPr>
              <a:t>Козьма</a:t>
            </a:r>
            <a:r>
              <a:rPr lang="ru-RU" sz="2400" dirty="0">
                <a:ea typeface="Times New Roman"/>
              </a:rPr>
              <a:t> Прутков.</a:t>
            </a:r>
          </a:p>
          <a:p>
            <a:pPr marL="342900" marR="180340">
              <a:spcAft>
                <a:spcPts val="0"/>
              </a:spcAft>
            </a:pPr>
            <a:r>
              <a:rPr lang="ru-RU" sz="2400" dirty="0">
                <a:latin typeface="PragmaticaKMM"/>
                <a:ea typeface="Times New Roman"/>
                <a:cs typeface="PragmaticaKMM"/>
              </a:rPr>
              <a:t> </a:t>
            </a:r>
            <a:endParaRPr lang="ru-RU" sz="2400" dirty="0" smtClean="0">
              <a:latin typeface="PragmaticaKMM"/>
              <a:ea typeface="Times New Roman"/>
              <a:cs typeface="PragmaticaKMM"/>
            </a:endParaRPr>
          </a:p>
          <a:p>
            <a:pPr marL="342900" marR="180340">
              <a:spcAft>
                <a:spcPts val="0"/>
              </a:spcAft>
            </a:pPr>
            <a:r>
              <a:rPr lang="ru-RU" sz="2400" dirty="0" smtClean="0">
                <a:latin typeface="PragmaticaKMM"/>
                <a:ea typeface="Times New Roman"/>
                <a:cs typeface="PragmaticaKMM"/>
              </a:rPr>
              <a:t>А </a:t>
            </a:r>
            <a:r>
              <a:rPr lang="ru-RU" sz="2400" dirty="0">
                <a:latin typeface="PragmaticaKMM"/>
                <a:ea typeface="Times New Roman"/>
                <a:cs typeface="PragmaticaKMM"/>
              </a:rPr>
              <a:t>китайский мудрец Конфуций утверждал: «Три пути ведут к знанию: путь размышления - это путь самый благородный, путь подражания - это путь самый легкий и путь опыта - это путь самый горький».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51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 </a:t>
            </a:r>
            <a:r>
              <a:rPr lang="ru-RU" b="1" dirty="0">
                <a:latin typeface="Cambria"/>
                <a:ea typeface="Calibri"/>
              </a:rPr>
              <a:t>4.  Назовите стихотворение А.С. Пушкина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а) “Пущину”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б) “Листок”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в) “Береза”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Cambria"/>
                <a:ea typeface="Calibri"/>
                <a:cs typeface="Times New Roman"/>
              </a:rPr>
              <a:t>     г</a:t>
            </a:r>
            <a:r>
              <a:rPr lang="ru-RU" dirty="0">
                <a:latin typeface="Cambria"/>
                <a:ea typeface="Calibri"/>
                <a:cs typeface="Times New Roman"/>
              </a:rPr>
              <a:t>) “Бородино”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7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 </a:t>
            </a:r>
            <a:r>
              <a:rPr lang="ru-RU" b="1" dirty="0">
                <a:latin typeface="Cambria"/>
                <a:ea typeface="Calibri"/>
              </a:rPr>
              <a:t>5.  К какому жанру лирики относится стихотворение “Пущину”?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а) ода 	              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б) послание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в) элегия 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Cambria"/>
                <a:ea typeface="Calibri"/>
                <a:cs typeface="Times New Roman"/>
              </a:rPr>
              <a:t>    г</a:t>
            </a:r>
            <a:r>
              <a:rPr lang="ru-RU" dirty="0">
                <a:latin typeface="Cambria"/>
                <a:ea typeface="Calibri"/>
                <a:cs typeface="Times New Roman"/>
              </a:rPr>
              <a:t>) эпиграмма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6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  6</a:t>
            </a:r>
            <a:r>
              <a:rPr lang="ru-RU" b="1" dirty="0">
                <a:latin typeface="Cambria"/>
                <a:ea typeface="Calibri"/>
              </a:rPr>
              <a:t>. А</a:t>
            </a:r>
            <a:r>
              <a:rPr lang="ru-RU" b="1" dirty="0" smtClean="0">
                <a:latin typeface="Cambria"/>
                <a:ea typeface="Calibri"/>
              </a:rPr>
              <a:t>. С. Пушкин </a:t>
            </a:r>
            <a:r>
              <a:rPr lang="ru-RU" b="1" dirty="0">
                <a:latin typeface="Cambria"/>
                <a:ea typeface="Calibri"/>
              </a:rPr>
              <a:t>– всемирно известный русский поэт. Назовите оперы, поставленные по его произведениям и успешно исполняемые в оперных театрах мира.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6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</a:t>
            </a: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</a:t>
            </a:r>
            <a:r>
              <a:rPr lang="ru-RU" b="1" dirty="0" smtClean="0">
                <a:latin typeface="Cambria"/>
                <a:ea typeface="Calibri"/>
              </a:rPr>
              <a:t>    7</a:t>
            </a:r>
            <a:r>
              <a:rPr lang="ru-RU" b="1" dirty="0">
                <a:latin typeface="Cambria"/>
                <a:ea typeface="Calibri"/>
              </a:rPr>
              <a:t>.  От чьей руки погиб А. С. Пушкин?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    8. А с  кем стрелялся на дуэли М.Ю. Лермонтов и погиб? 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    9. Сборник,  в который Гоголь включил произведение “Майская ночь или утопленница”?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10. Где прошло детство Некрасова? 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А) имение </a:t>
            </a:r>
            <a:r>
              <a:rPr lang="ru-RU" dirty="0" err="1">
                <a:latin typeface="Cambria"/>
                <a:ea typeface="Calibri"/>
              </a:rPr>
              <a:t>Грешнево</a:t>
            </a:r>
            <a:r>
              <a:rPr lang="ru-RU" dirty="0">
                <a:latin typeface="Cambria"/>
                <a:ea typeface="Calibri"/>
              </a:rPr>
              <a:t> Ярославской губернии.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Б) местечко </a:t>
            </a:r>
            <a:r>
              <a:rPr lang="ru-RU" dirty="0" err="1">
                <a:latin typeface="Cambria"/>
                <a:ea typeface="Calibri"/>
              </a:rPr>
              <a:t>Немирово</a:t>
            </a:r>
            <a:r>
              <a:rPr lang="ru-RU" dirty="0">
                <a:latin typeface="Cambria"/>
                <a:ea typeface="Calibri"/>
              </a:rPr>
              <a:t> Каменец - Подольской губернии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В)  Петербург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Cambria"/>
                <a:ea typeface="Calibri"/>
                <a:cs typeface="Times New Roman"/>
              </a:rPr>
              <a:t>     Г</a:t>
            </a:r>
            <a:r>
              <a:rPr lang="ru-RU" dirty="0">
                <a:latin typeface="Cambria"/>
                <a:ea typeface="Calibri"/>
                <a:cs typeface="Times New Roman"/>
              </a:rPr>
              <a:t>)  Москва	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</a:t>
            </a: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11 </a:t>
            </a:r>
            <a:r>
              <a:rPr lang="ru-RU" b="1" dirty="0">
                <a:latin typeface="Cambria"/>
                <a:ea typeface="Calibri"/>
              </a:rPr>
              <a:t>. Назовите стихотворение Н. А. Некрасова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 а) “Железная дорога” 	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б) “Мцыри” 	                            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в) “Песнь о вещем Олеге”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г) “Бородино”	                                              </a:t>
            </a:r>
            <a:r>
              <a:rPr lang="ru-RU" dirty="0" smtClean="0">
                <a:latin typeface="Cambria"/>
                <a:ea typeface="Calibri"/>
              </a:rPr>
              <a:t> </a:t>
            </a:r>
            <a:r>
              <a:rPr lang="ru-RU" dirty="0">
                <a:latin typeface="Cambria"/>
                <a:ea typeface="Calibri"/>
              </a:rPr>
              <a:t>	</a:t>
            </a:r>
            <a:endParaRPr lang="ru-RU" dirty="0">
              <a:ea typeface="Times New Roman"/>
            </a:endParaRPr>
          </a:p>
          <a:p>
            <a:pPr indent="270510">
              <a:spcAft>
                <a:spcPts val="0"/>
              </a:spcAft>
              <a:tabLst>
                <a:tab pos="2762250" algn="l"/>
              </a:tabLst>
            </a:pP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</a:t>
            </a: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12</a:t>
            </a:r>
            <a:r>
              <a:rPr lang="ru-RU" b="1" dirty="0">
                <a:latin typeface="Cambria"/>
                <a:ea typeface="Calibri"/>
              </a:rPr>
              <a:t>. Автор произведения “</a:t>
            </a:r>
            <a:r>
              <a:rPr lang="ru-RU" b="1" dirty="0" err="1">
                <a:latin typeface="Cambria"/>
                <a:ea typeface="Calibri"/>
              </a:rPr>
              <a:t>Васюткино</a:t>
            </a:r>
            <a:r>
              <a:rPr lang="ru-RU" b="1" dirty="0">
                <a:latin typeface="Cambria"/>
                <a:ea typeface="Calibri"/>
              </a:rPr>
              <a:t> озеро” и в </a:t>
            </a:r>
            <a:r>
              <a:rPr lang="ru-RU" b="1" dirty="0" smtClean="0">
                <a:latin typeface="Cambria"/>
                <a:ea typeface="Calibri"/>
              </a:rPr>
              <a:t>каком веке он жил</a:t>
            </a:r>
            <a:r>
              <a:rPr lang="ru-RU" dirty="0">
                <a:latin typeface="Cambria"/>
                <a:ea typeface="Calibri"/>
              </a:rPr>
              <a:t>?</a:t>
            </a:r>
            <a:endParaRPr lang="ru-RU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pPr lvl="0">
              <a:buFont typeface="+mj-lt"/>
              <a:buAutoNum type="arabicPeriod" startAt="13"/>
            </a:pPr>
            <a:r>
              <a:rPr lang="ru-RU" b="1" dirty="0">
                <a:latin typeface="Cambria"/>
                <a:ea typeface="Calibri"/>
              </a:rPr>
              <a:t>Автор сказки “Волшебное кольцо”.</a:t>
            </a:r>
            <a:r>
              <a:rPr lang="ru-RU" dirty="0">
                <a:latin typeface="Cambria"/>
                <a:ea typeface="Calibri"/>
              </a:rPr>
              <a:t> </a:t>
            </a:r>
            <a:endParaRPr lang="ru-RU" dirty="0">
              <a:ea typeface="Times New Roman"/>
            </a:endParaRPr>
          </a:p>
          <a:p>
            <a:pPr marL="152400" indent="0">
              <a:spcAft>
                <a:spcPts val="0"/>
              </a:spcAft>
              <a:buNone/>
            </a:pPr>
            <a:r>
              <a:rPr lang="ru-RU" sz="3600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  <a:p>
            <a:pPr marL="152400" indent="0">
              <a:spcAft>
                <a:spcPts val="0"/>
              </a:spcAft>
              <a:buNone/>
            </a:pPr>
            <a:r>
              <a:rPr lang="ru-RU" sz="3600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  <a:p>
            <a:pPr marL="15240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endParaRPr lang="ru-RU" b="1" dirty="0" smtClean="0">
              <a:latin typeface="Cambri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84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95300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4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тур «Зарубежная литература»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b="1" dirty="0">
                <a:latin typeface="Cambria"/>
                <a:ea typeface="Calibri"/>
              </a:rPr>
              <a:t>Автор историй о </a:t>
            </a:r>
            <a:r>
              <a:rPr lang="ru-RU" b="1" dirty="0" err="1">
                <a:latin typeface="Cambria"/>
                <a:ea typeface="Calibri"/>
              </a:rPr>
              <a:t>Карлсоне</a:t>
            </a:r>
            <a:r>
              <a:rPr lang="ru-RU" b="1" dirty="0">
                <a:latin typeface="Cambria"/>
                <a:ea typeface="Calibri"/>
              </a:rPr>
              <a:t> </a:t>
            </a:r>
            <a:endParaRPr lang="ru-RU" b="1" dirty="0" smtClean="0">
              <a:latin typeface="Cambria"/>
              <a:ea typeface="Calibri"/>
            </a:endParaRPr>
          </a:p>
          <a:p>
            <a:pPr lvl="0">
              <a:buFont typeface="+mj-lt"/>
              <a:buAutoNum type="arabicPeriod"/>
            </a:pPr>
            <a:r>
              <a:rPr lang="ru-RU" b="1" dirty="0" smtClean="0">
                <a:ea typeface="Times New Roman"/>
              </a:rPr>
              <a:t>Какой </a:t>
            </a:r>
            <a:r>
              <a:rPr lang="ru-RU" b="1" dirty="0">
                <a:ea typeface="Times New Roman"/>
              </a:rPr>
              <a:t>титул носил Монте-Кристо? </a:t>
            </a:r>
            <a:endParaRPr lang="ru-RU" dirty="0">
              <a:ea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b="1" dirty="0">
                <a:ea typeface="Times New Roman"/>
              </a:rPr>
              <a:t> Кто автор сказки «</a:t>
            </a:r>
            <a:r>
              <a:rPr lang="ru-RU" b="1" dirty="0" err="1">
                <a:ea typeface="Times New Roman"/>
              </a:rPr>
              <a:t>Маугли</a:t>
            </a:r>
            <a:r>
              <a:rPr lang="ru-RU" b="1" dirty="0">
                <a:ea typeface="Times New Roman"/>
              </a:rPr>
              <a:t>»? </a:t>
            </a:r>
            <a:endParaRPr lang="ru-RU" dirty="0">
              <a:ea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b="1" dirty="0">
                <a:ea typeface="Times New Roman"/>
              </a:rPr>
              <a:t> Назовите фамилию владельца страшной собаки, описанной Артуром </a:t>
            </a:r>
            <a:r>
              <a:rPr lang="ru-RU" b="1" dirty="0" err="1">
                <a:ea typeface="Times New Roman"/>
              </a:rPr>
              <a:t>Конан</a:t>
            </a:r>
            <a:r>
              <a:rPr lang="ru-RU" b="1" dirty="0">
                <a:ea typeface="Times New Roman"/>
              </a:rPr>
              <a:t> </a:t>
            </a:r>
            <a:r>
              <a:rPr lang="ru-RU" b="1" dirty="0" err="1">
                <a:ea typeface="Times New Roman"/>
              </a:rPr>
              <a:t>Дойлем</a:t>
            </a:r>
            <a:r>
              <a:rPr lang="ru-RU" b="1" dirty="0">
                <a:ea typeface="Times New Roman"/>
              </a:rPr>
              <a:t>?    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 </a:t>
            </a: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Cambria"/>
                <a:ea typeface="Calibri"/>
              </a:rPr>
              <a:t>5</a:t>
            </a:r>
            <a:r>
              <a:rPr lang="ru-RU" b="1" dirty="0">
                <a:latin typeface="Cambria"/>
                <a:ea typeface="Calibri"/>
              </a:rPr>
              <a:t>.</a:t>
            </a:r>
            <a:r>
              <a:rPr lang="ru-RU" dirty="0">
                <a:latin typeface="Cambria"/>
                <a:ea typeface="Calibri"/>
              </a:rPr>
              <a:t>   </a:t>
            </a:r>
            <a:r>
              <a:rPr lang="ru-RU" b="1" dirty="0">
                <a:ea typeface="Times New Roman"/>
              </a:rPr>
              <a:t>Чьим другом был </a:t>
            </a:r>
            <a:r>
              <a:rPr lang="ru-RU" b="1" dirty="0" err="1">
                <a:ea typeface="Times New Roman"/>
              </a:rPr>
              <a:t>Гекльберри</a:t>
            </a:r>
            <a:r>
              <a:rPr lang="ru-RU" b="1" dirty="0">
                <a:ea typeface="Times New Roman"/>
              </a:rPr>
              <a:t> Финн?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Тома </a:t>
            </a:r>
            <a:r>
              <a:rPr lang="ru-RU" dirty="0" err="1">
                <a:ea typeface="Times New Roman"/>
              </a:rPr>
              <a:t>Сойера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Маленького принца;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Чука и Гека;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Тани </a:t>
            </a:r>
            <a:r>
              <a:rPr lang="ru-RU" dirty="0" err="1">
                <a:ea typeface="Times New Roman"/>
              </a:rPr>
              <a:t>Гроттер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4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 </a:t>
            </a:r>
            <a:r>
              <a:rPr lang="ru-RU" b="1" dirty="0">
                <a:ea typeface="Times New Roman"/>
              </a:rPr>
              <a:t>6. Главного предводителя ахейского войска, осаждавшего Трою, звали: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Ахилл;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</a:t>
            </a:r>
            <a:r>
              <a:rPr lang="ru-RU" dirty="0" err="1">
                <a:ea typeface="Times New Roman"/>
              </a:rPr>
              <a:t>Патрокл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Одиссей;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Агамемнон.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rgbClr val="FF0000"/>
                </a:solidFill>
                <a:ea typeface="Times New Roman"/>
              </a:rPr>
              <a:t>Разминк</a:t>
            </a:r>
            <a:r>
              <a:rPr lang="ru-RU" sz="5400" b="1" dirty="0">
                <a:solidFill>
                  <a:srgbClr val="FF0000"/>
                </a:solidFill>
                <a:ea typeface="Times New Roman"/>
              </a:rPr>
              <a:t>а</a:t>
            </a:r>
            <a:endParaRPr lang="ru-RU" sz="5400" dirty="0">
              <a:solidFill>
                <a:srgbClr val="FF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99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7</a:t>
            </a:r>
            <a:r>
              <a:rPr lang="ru-RU" b="1" dirty="0">
                <a:ea typeface="Times New Roman"/>
              </a:rPr>
              <a:t>.</a:t>
            </a:r>
            <a:r>
              <a:rPr lang="ru-RU" dirty="0">
                <a:ea typeface="Times New Roman"/>
              </a:rPr>
              <a:t> </a:t>
            </a:r>
            <a:r>
              <a:rPr lang="ru-RU" b="1" dirty="0">
                <a:ea typeface="Times New Roman"/>
              </a:rPr>
              <a:t> С каким мифом связано выражение «Авгиевы конюшни»?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миф о Деметре и Персефоне;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миф о Геракле;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миф о Тесее и Минотавре;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миф о Дедале и Икаре.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 </a:t>
            </a:r>
            <a:endParaRPr lang="ru-RU" b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8</a:t>
            </a:r>
            <a:r>
              <a:rPr lang="ru-RU" b="1" dirty="0">
                <a:ea typeface="Times New Roman"/>
              </a:rPr>
              <a:t>. Скажи-ка, что это за пёс,</a:t>
            </a:r>
            <a:endParaRPr lang="ru-RU" dirty="0"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Что царство мертвых охраняет?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Кто без Аида вход найдёт, 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Того </a:t>
            </a:r>
            <a:r>
              <a:rPr lang="ru-RU" dirty="0">
                <a:ea typeface="Times New Roman"/>
              </a:rPr>
              <a:t>чудовище съедает.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7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ea typeface="Times New Roman"/>
            </a:endParaRPr>
          </a:p>
          <a:p>
            <a:pPr marL="0" indent="0">
              <a:buNone/>
            </a:pPr>
            <a:endParaRPr lang="ru-RU" b="1" dirty="0"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ea typeface="Times New Roman"/>
              </a:rPr>
              <a:t> </a:t>
            </a:r>
            <a:r>
              <a:rPr lang="ru-RU" b="1" dirty="0">
                <a:ea typeface="Times New Roman"/>
              </a:rPr>
              <a:t>9.  Кто этот бог, сын Зевса и Геры, хромой повелитель огня?</a:t>
            </a:r>
            <a:r>
              <a:rPr lang="ru-RU" dirty="0"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3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      </a:t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5тур. Общие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вопросы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1 . Как называется подмосковный дачный посёлок, известный в народе как «писательский городок»?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</a:t>
            </a:r>
            <a:r>
              <a:rPr lang="ru-RU" dirty="0" err="1">
                <a:ea typeface="Times New Roman"/>
              </a:rPr>
              <a:t>Разделкино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</a:t>
            </a:r>
            <a:r>
              <a:rPr lang="ru-RU" dirty="0" err="1">
                <a:ea typeface="Times New Roman"/>
              </a:rPr>
              <a:t>Недоделкино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Переделкино;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</a:t>
            </a:r>
            <a:r>
              <a:rPr lang="ru-RU" dirty="0" err="1">
                <a:ea typeface="Times New Roman"/>
              </a:rPr>
              <a:t>Безделкино</a:t>
            </a:r>
            <a:r>
              <a:rPr lang="ru-RU" dirty="0">
                <a:ea typeface="Times New Roman"/>
              </a:rPr>
              <a:t>.	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6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2</a:t>
            </a:r>
            <a:r>
              <a:rPr lang="ru-RU" b="1" dirty="0">
                <a:ea typeface="Times New Roman"/>
              </a:rPr>
              <a:t>. Какие слова не рифмуются?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природа – народа;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весна – зима;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задачи – удачи;</a:t>
            </a:r>
          </a:p>
          <a:p>
            <a:pPr marL="0" indent="0">
              <a:buNone/>
            </a:pPr>
            <a:r>
              <a:rPr lang="ru-RU" dirty="0" smtClean="0">
                <a:ea typeface="Times New Roman"/>
              </a:rPr>
              <a:t>    Г</a:t>
            </a:r>
            <a:r>
              <a:rPr lang="ru-RU" dirty="0">
                <a:ea typeface="Times New Roman"/>
              </a:rPr>
              <a:t>) любовь – морковь.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0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2181225" algn="l"/>
              </a:tabLst>
            </a:pPr>
            <a:endParaRPr lang="ru-RU" b="1" dirty="0" smtClean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  <a:tabLst>
                <a:tab pos="2181225" algn="l"/>
              </a:tabLst>
            </a:pPr>
            <a:endParaRPr lang="ru-RU" b="1" dirty="0">
              <a:latin typeface="Cambria"/>
              <a:ea typeface="Calibri"/>
            </a:endParaRPr>
          </a:p>
          <a:p>
            <a:pPr marL="0" indent="0">
              <a:spcAft>
                <a:spcPts val="0"/>
              </a:spcAft>
              <a:buNone/>
              <a:tabLst>
                <a:tab pos="2181225" algn="l"/>
              </a:tabLst>
            </a:pPr>
            <a:r>
              <a:rPr lang="ru-RU" b="1" dirty="0" smtClean="0">
                <a:latin typeface="Cambria"/>
                <a:ea typeface="Calibri"/>
              </a:rPr>
              <a:t>3</a:t>
            </a:r>
            <a:r>
              <a:rPr lang="ru-RU" b="1" dirty="0">
                <a:latin typeface="Cambria"/>
                <a:ea typeface="Calibri"/>
              </a:rPr>
              <a:t>. Назовите имена русских писателей и поэтов , с которыми связаны такие памятные места: Ясная Поляна, Михайловское, Константиново.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3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>
              <a:buFont typeface="+mj-lt"/>
              <a:buAutoNum type="arabicPeriod" startAt="4"/>
            </a:pPr>
            <a:endParaRPr lang="ru-RU" b="1" dirty="0" smtClean="0">
              <a:latin typeface="Cambria"/>
              <a:ea typeface="Calibri"/>
            </a:endParaRPr>
          </a:p>
          <a:p>
            <a:pPr lvl="0">
              <a:buFont typeface="+mj-lt"/>
              <a:buAutoNum type="arabicPeriod" startAt="4"/>
            </a:pPr>
            <a:r>
              <a:rPr lang="ru-RU" b="1" dirty="0" smtClean="0">
                <a:latin typeface="Cambria"/>
                <a:ea typeface="Calibri"/>
              </a:rPr>
              <a:t>Укажите </a:t>
            </a:r>
            <a:r>
              <a:rPr lang="ru-RU" b="1" dirty="0">
                <a:latin typeface="Cambria"/>
                <a:ea typeface="Calibri"/>
              </a:rPr>
              <a:t>название приема, к которому прибегает С</a:t>
            </a:r>
            <a:r>
              <a:rPr lang="ru-RU" b="1" dirty="0" smtClean="0">
                <a:latin typeface="Cambria"/>
                <a:ea typeface="Calibri"/>
              </a:rPr>
              <a:t>. Есенин </a:t>
            </a:r>
            <a:r>
              <a:rPr lang="ru-RU" b="1" dirty="0">
                <a:latin typeface="Cambria"/>
                <a:ea typeface="Calibri"/>
              </a:rPr>
              <a:t>в создании образа: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Дымом половодье зализало ил, 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Желтые поводья месяц уронил</a:t>
            </a:r>
            <a:r>
              <a:rPr lang="ru-RU" dirty="0">
                <a:latin typeface="Cambria"/>
                <a:ea typeface="Calibri"/>
              </a:rPr>
              <a:t>. 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8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>
              <a:buFont typeface="+mj-lt"/>
              <a:buAutoNum type="arabicPeriod" startAt="4"/>
            </a:pPr>
            <a:endParaRPr lang="ru-RU" b="1" dirty="0" smtClean="0">
              <a:latin typeface="Cambria"/>
              <a:ea typeface="Calibri"/>
            </a:endParaRPr>
          </a:p>
          <a:p>
            <a:pPr marL="0" lvl="0" indent="0">
              <a:buNone/>
            </a:pPr>
            <a:r>
              <a:rPr lang="ru-RU" b="1" dirty="0" smtClean="0">
                <a:latin typeface="Cambria"/>
                <a:ea typeface="Calibri"/>
              </a:rPr>
              <a:t>5. Назовите </a:t>
            </a:r>
            <a:r>
              <a:rPr lang="ru-RU" b="1" dirty="0">
                <a:latin typeface="Cambria"/>
                <a:ea typeface="Calibri"/>
              </a:rPr>
              <a:t>литературоведческий термин </a:t>
            </a:r>
            <a:r>
              <a:rPr lang="ru-RU" b="1" dirty="0" smtClean="0">
                <a:latin typeface="Cambria"/>
                <a:ea typeface="Calibri"/>
              </a:rPr>
              <a:t>“Повторение </a:t>
            </a:r>
            <a:r>
              <a:rPr lang="ru-RU" b="1" dirty="0">
                <a:latin typeface="Cambria"/>
                <a:ea typeface="Calibri"/>
              </a:rPr>
              <a:t>в стихотворной речи одинаковых согласных звуков”. 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>
                <a:latin typeface="Cambria"/>
                <a:ea typeface="Calibri"/>
              </a:rPr>
              <a:t> </a:t>
            </a:r>
          </a:p>
          <a:p>
            <a:pPr marL="0" lvl="0" indent="0">
              <a:buNone/>
            </a:pPr>
            <a:endParaRPr lang="ru-RU" b="1" dirty="0" smtClean="0">
              <a:latin typeface="Cambria"/>
              <a:ea typeface="Calibri"/>
            </a:endParaRPr>
          </a:p>
          <a:p>
            <a:pPr marL="0" lvl="0" indent="0">
              <a:buNone/>
            </a:pPr>
            <a:r>
              <a:rPr lang="ru-RU" b="1" dirty="0" smtClean="0">
                <a:latin typeface="Cambria"/>
                <a:ea typeface="Calibri"/>
              </a:rPr>
              <a:t>6.Назовите </a:t>
            </a:r>
            <a:r>
              <a:rPr lang="ru-RU" b="1" dirty="0">
                <a:latin typeface="Cambria"/>
                <a:ea typeface="Calibri"/>
              </a:rPr>
              <a:t>роды </a:t>
            </a:r>
            <a:r>
              <a:rPr lang="ru-RU" b="1" dirty="0" smtClean="0">
                <a:latin typeface="Cambria"/>
                <a:ea typeface="Calibri"/>
              </a:rPr>
              <a:t>литературы.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9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Вопрос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на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смекалку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i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i="1" dirty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ea typeface="Times New Roman"/>
              </a:rPr>
              <a:t> </a:t>
            </a:r>
            <a:r>
              <a:rPr lang="ru-RU" b="1" i="1" dirty="0">
                <a:ea typeface="Times New Roman"/>
              </a:rPr>
              <a:t>В каких родственных отношениях состояли царь </a:t>
            </a:r>
            <a:r>
              <a:rPr lang="ru-RU" b="1" i="1" dirty="0" err="1">
                <a:ea typeface="Times New Roman"/>
              </a:rPr>
              <a:t>Салтан</a:t>
            </a:r>
            <a:r>
              <a:rPr lang="ru-RU" b="1" i="1" dirty="0">
                <a:ea typeface="Times New Roman"/>
              </a:rPr>
              <a:t> и царевна Лебедь? 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1тур «Детская литература»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ea typeface="Times New Roman"/>
              </a:rPr>
              <a:t> </a:t>
            </a:r>
            <a:r>
              <a:rPr lang="ru-RU" sz="4800" b="1" dirty="0">
                <a:ea typeface="Times New Roman"/>
              </a:rPr>
              <a:t>1. Кто является автором сказок «</a:t>
            </a:r>
            <a:r>
              <a:rPr lang="ru-RU" sz="4800" b="1" dirty="0" err="1">
                <a:ea typeface="Times New Roman"/>
              </a:rPr>
              <a:t>Мойдодыр</a:t>
            </a:r>
            <a:r>
              <a:rPr lang="ru-RU" sz="4800" b="1" dirty="0">
                <a:ea typeface="Times New Roman"/>
              </a:rPr>
              <a:t>» и «Айболит»?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493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Благодарим за игру!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 </a:t>
            </a:r>
            <a:r>
              <a:rPr lang="ru-RU" sz="2600" b="1" dirty="0">
                <a:ea typeface="Times New Roman"/>
              </a:rPr>
              <a:t>2. В сказке К.И. Чуковского «</a:t>
            </a:r>
            <a:r>
              <a:rPr lang="ru-RU" sz="2600" b="1" dirty="0" err="1">
                <a:ea typeface="Times New Roman"/>
              </a:rPr>
              <a:t>Мойдодыр</a:t>
            </a:r>
            <a:r>
              <a:rPr lang="ru-RU" sz="2600" b="1" dirty="0">
                <a:ea typeface="Times New Roman"/>
              </a:rPr>
              <a:t>» есть такие строки:</a:t>
            </a:r>
            <a:endParaRPr lang="ru-RU" sz="2600" dirty="0"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… И тебе головомойку,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Неумытому, дадут –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Прямо в Мойку,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Прямо в Мойку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С головою окунут!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 smtClean="0">
                <a:ea typeface="Times New Roman"/>
              </a:rPr>
              <a:t>  </a:t>
            </a:r>
            <a:r>
              <a:rPr lang="ru-RU" sz="2600" dirty="0">
                <a:ea typeface="Times New Roman"/>
              </a:rPr>
              <a:t>Мойка в этом отрывке: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А) раковина;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Б) унитаз;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600" dirty="0">
                <a:ea typeface="Times New Roman"/>
              </a:rPr>
              <a:t>В) ванна;</a:t>
            </a:r>
          </a:p>
          <a:p>
            <a:pPr indent="0" algn="ctr">
              <a:spcAft>
                <a:spcPts val="0"/>
              </a:spcAft>
              <a:buNone/>
              <a:tabLst>
                <a:tab pos="1219200" algn="l"/>
              </a:tabLst>
            </a:pPr>
            <a:r>
              <a:rPr lang="ru-RU" sz="2600" dirty="0">
                <a:ea typeface="Times New Roman"/>
              </a:rPr>
              <a:t>Г) река.	        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464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 3.Кто автор повести-сказки «Дядя Федор, пес и кот»?</a:t>
            </a:r>
            <a:endParaRPr lang="ru-RU" dirty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Э. Успенский;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С. Маршак;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В. Бианки;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А. </a:t>
            </a:r>
            <a:r>
              <a:rPr lang="ru-RU" dirty="0" err="1">
                <a:ea typeface="Times New Roman"/>
              </a:rPr>
              <a:t>Барто</a:t>
            </a:r>
            <a:r>
              <a:rPr lang="ru-RU" dirty="0">
                <a:ea typeface="Times New Roman"/>
              </a:rPr>
              <a:t>.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0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4</a:t>
            </a:r>
            <a:r>
              <a:rPr lang="ru-RU" b="1" dirty="0">
                <a:ea typeface="Times New Roman"/>
              </a:rPr>
              <a:t>. Создателем образа </a:t>
            </a:r>
            <a:r>
              <a:rPr lang="ru-RU" b="1" dirty="0" err="1">
                <a:ea typeface="Times New Roman"/>
              </a:rPr>
              <a:t>Карлсона</a:t>
            </a:r>
            <a:r>
              <a:rPr lang="ru-RU" b="1" dirty="0">
                <a:ea typeface="Times New Roman"/>
              </a:rPr>
              <a:t> в детской литературе является:</a:t>
            </a:r>
            <a:endParaRPr lang="ru-RU" dirty="0"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</a:t>
            </a:r>
            <a:r>
              <a:rPr lang="ru-RU" dirty="0" err="1">
                <a:ea typeface="Times New Roman"/>
              </a:rPr>
              <a:t>Джанни</a:t>
            </a:r>
            <a:r>
              <a:rPr lang="ru-RU" dirty="0">
                <a:ea typeface="Times New Roman"/>
              </a:rPr>
              <a:t> </a:t>
            </a:r>
            <a:r>
              <a:rPr lang="ru-RU" dirty="0" err="1">
                <a:ea typeface="Times New Roman"/>
              </a:rPr>
              <a:t>Родари</a:t>
            </a:r>
            <a:r>
              <a:rPr lang="ru-RU" dirty="0">
                <a:ea typeface="Times New Roman"/>
              </a:rPr>
              <a:t>;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Шарль Перро;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</a:t>
            </a:r>
            <a:r>
              <a:rPr lang="ru-RU" dirty="0" err="1">
                <a:ea typeface="Times New Roman"/>
              </a:rPr>
              <a:t>Астрид</a:t>
            </a:r>
            <a:r>
              <a:rPr lang="ru-RU" dirty="0">
                <a:ea typeface="Times New Roman"/>
              </a:rPr>
              <a:t> Линдгрен;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Кэрролл Льюис.	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1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b="1" dirty="0" smtClean="0"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a typeface="Times New Roman"/>
              </a:rPr>
              <a:t>5</a:t>
            </a:r>
            <a:r>
              <a:rPr lang="ru-RU" b="1" dirty="0">
                <a:ea typeface="Times New Roman"/>
              </a:rPr>
              <a:t>. Кто автор сказки «Конёк-Горбунок»?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Е.Л. Шварц;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П.П. Ершов;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Ш. Перро;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В. Бианки.	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4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ea typeface="Times New Roman"/>
              </a:rPr>
              <a:t> 6. Какое из этих литературных произведений – не сказка?</a:t>
            </a:r>
            <a:endParaRPr lang="ru-RU" dirty="0"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А) «Стрекоза и муравей» Ивана Крылова;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Б) «Гадкий утёнок» Ганса </a:t>
            </a:r>
            <a:r>
              <a:rPr lang="ru-RU" dirty="0" err="1" smtClean="0">
                <a:ea typeface="Times New Roman"/>
              </a:rPr>
              <a:t>Христиана</a:t>
            </a:r>
            <a:r>
              <a:rPr lang="ru-RU" dirty="0" smtClean="0">
                <a:ea typeface="Times New Roman"/>
              </a:rPr>
              <a:t> Андерсена</a:t>
            </a:r>
            <a:r>
              <a:rPr lang="ru-RU" dirty="0">
                <a:ea typeface="Times New Roman"/>
              </a:rPr>
              <a:t>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В) «Малыш и </a:t>
            </a:r>
            <a:r>
              <a:rPr lang="ru-RU" dirty="0" err="1">
                <a:ea typeface="Times New Roman"/>
              </a:rPr>
              <a:t>Карлсон</a:t>
            </a:r>
            <a:r>
              <a:rPr lang="ru-RU" dirty="0">
                <a:ea typeface="Times New Roman"/>
              </a:rPr>
              <a:t>» </a:t>
            </a:r>
            <a:r>
              <a:rPr lang="ru-RU" dirty="0" err="1">
                <a:ea typeface="Times New Roman"/>
              </a:rPr>
              <a:t>Астрид</a:t>
            </a:r>
            <a:r>
              <a:rPr lang="ru-RU" dirty="0">
                <a:ea typeface="Times New Roman"/>
              </a:rPr>
              <a:t> Линдгрен;</a:t>
            </a: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Г) «Лягушка-путешественница» Всеволода Гаршина.        </a:t>
            </a:r>
          </a:p>
          <a:p>
            <a:pPr indent="270510">
              <a:spcAft>
                <a:spcPts val="0"/>
              </a:spcAft>
            </a:pPr>
            <a:r>
              <a:rPr lang="ru-RU" dirty="0">
                <a:latin typeface="Cambria"/>
                <a:ea typeface="Calibri"/>
              </a:rPr>
              <a:t> </a:t>
            </a:r>
            <a:endParaRPr lang="ru-RU" dirty="0"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5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9000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997</Words>
  <Application>Microsoft Office PowerPoint</Application>
  <PresentationFormat>Экран (4:3)</PresentationFormat>
  <Paragraphs>214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1_Тема Office</vt:lpstr>
      <vt:lpstr>Интеллектуальная игра «Год литературы в РФ» 5-7 классы</vt:lpstr>
      <vt:lpstr>Презентация PowerPoint</vt:lpstr>
      <vt:lpstr>Презентация PowerPoint</vt:lpstr>
      <vt:lpstr>1тур «Детская литература»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2 тур «Сказки»</vt:lpstr>
      <vt:lpstr>Презентация PowerPoint</vt:lpstr>
      <vt:lpstr>Презентация PowerPoint</vt:lpstr>
      <vt:lpstr>Презентация PowerPoint</vt:lpstr>
      <vt:lpstr>Презентация PowerPoint</vt:lpstr>
      <vt:lpstr> 3 тур «Русские писатели и поэты»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4 тур «Зарубежная литература»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5тур. Общие 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Вопрос на смекалку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«Год литературы в РФ» 5-7 классы</dc:title>
  <dc:creator>User</dc:creator>
  <cp:lastModifiedBy>User</cp:lastModifiedBy>
  <cp:revision>7</cp:revision>
  <dcterms:created xsi:type="dcterms:W3CDTF">2015-12-17T00:11:32Z</dcterms:created>
  <dcterms:modified xsi:type="dcterms:W3CDTF">2015-12-17T01:21:09Z</dcterms:modified>
</cp:coreProperties>
</file>