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323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52" autoAdjust="0"/>
  </p:normalViewPr>
  <p:slideViewPr>
    <p:cSldViewPr>
      <p:cViewPr varScale="1">
        <p:scale>
          <a:sx n="89" d="100"/>
          <a:sy n="89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EC99C4-F42F-441F-9293-389CDDAAB626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42FDC1-2443-4C07-91A3-A5E5A7D3F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flip="none" rotWithShape="1">
          <a:gsLst>
            <a:gs pos="0">
              <a:schemeClr val="bg1"/>
            </a:gs>
            <a:gs pos="30000">
              <a:srgbClr val="FFC000">
                <a:alpha val="50000"/>
              </a:srgbClr>
            </a:gs>
            <a:gs pos="70000">
              <a:srgbClr val="FFC000">
                <a:alpha val="20000"/>
              </a:srgbClr>
            </a:gs>
            <a:gs pos="80000">
              <a:srgbClr val="FFC000">
                <a:alpha val="20000"/>
              </a:srgbClr>
            </a:gs>
            <a:gs pos="9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0"/>
            <a:ext cx="3071813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00438"/>
            <a:ext cx="7000924" cy="14287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214950"/>
            <a:ext cx="4286280" cy="150019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0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57356" y="1214422"/>
            <a:ext cx="7000924" cy="5429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1979E5E1-7969-464F-8848-2CF92346876C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0170E4F0-40B5-452A-91EC-C34525FC0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71438"/>
            <a:ext cx="792956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436637-A622-4B3B-AD83-E64B8468A6F5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903EB6-86A9-422C-AE6B-BB479D972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214422"/>
            <a:ext cx="7000924" cy="5429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FFFA31C1-B87D-4D88-AFE1-D091736A7940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40213723-1E98-4990-A541-FA5598D15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0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81C0A34-0AB6-45DA-BBAB-963FE7892A23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250E775C-1C72-45CC-A3B8-83899FCCE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2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8EBF0698-ED8D-4A28-9077-BED1B3C17774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6FA47AC8-AFFF-4606-9F75-42F5F41F0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9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5279A26-99F7-4977-A7BA-6BC0013BCC0C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F651CA32-1286-486B-94D5-352FCC38C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4AC28C9A-1C40-4BC9-AE9B-A59CBD78F13D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B4CE8D26-157C-46C4-914A-367D7ABEA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2214578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85728"/>
            <a:ext cx="5111750" cy="5840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1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92311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285728"/>
            <a:ext cx="6923116" cy="4441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92311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">
              <a:srgbClr val="FFC000">
                <a:alpha val="50000"/>
              </a:srgbClr>
            </a:gs>
            <a:gs pos="30000">
              <a:srgbClr val="FFC000">
                <a:alpha val="20000"/>
              </a:srgbClr>
            </a:gs>
            <a:gs pos="60000">
              <a:srgbClr val="FFC000">
                <a:alpha val="20000"/>
              </a:srgbClr>
            </a:gs>
            <a:gs pos="97000">
              <a:srgbClr val="FFC000">
                <a:alpha val="40000"/>
              </a:srgb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1357313" y="214313"/>
            <a:ext cx="75009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1143000" y="1214438"/>
            <a:ext cx="7715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Организация приема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первый класс в </a:t>
            </a:r>
            <a:r>
              <a:rPr lang="ru-RU" b="1" dirty="0" smtClean="0">
                <a:solidFill>
                  <a:srgbClr val="FF0000"/>
                </a:solidFill>
              </a:rPr>
              <a:t>2016-2017 </a:t>
            </a:r>
            <a:r>
              <a:rPr lang="ru-RU" b="1" dirty="0" smtClean="0">
                <a:solidFill>
                  <a:srgbClr val="FF0000"/>
                </a:solidFill>
              </a:rPr>
              <a:t>учебном году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12821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24 – 30 июня –</a:t>
            </a:r>
            <a:br>
              <a:rPr lang="ru-RU" sz="2800" dirty="0" smtClean="0"/>
            </a:br>
            <a:r>
              <a:rPr lang="ru-RU" sz="2800" dirty="0" smtClean="0"/>
              <a:t> Корректировка списка зачисляемых детей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628800"/>
            <a:ext cx="8501122" cy="4872034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ru-RU" sz="2600" dirty="0" smtClean="0"/>
              <a:t>Проанализировать базу первоклассников по своему ОУ</a:t>
            </a:r>
          </a:p>
          <a:p>
            <a:pPr marL="514350" lvl="0" indent="-514350">
              <a:buAutoNum type="arabicPeriod"/>
            </a:pPr>
            <a:r>
              <a:rPr lang="ru-RU" sz="2600" dirty="0" smtClean="0"/>
              <a:t>К 24 июня в базе первоклассников у каждого ребенка зачисленного в ОУ появится отметка с номером школы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 smtClean="0"/>
              <a:t>Анализ  поступления детей закрепленных за ОУ ( по базе)</a:t>
            </a:r>
          </a:p>
          <a:p>
            <a:pPr marL="914400" lvl="1" indent="-514350"/>
            <a:r>
              <a:rPr lang="ru-RU" sz="2600" dirty="0" smtClean="0"/>
              <a:t>В случае, если у ребенка  в базе стоит №  другого ОУ, значит он зачислен в данное ОУ и его место в </a:t>
            </a:r>
            <a:r>
              <a:rPr lang="ru-RU" sz="2600" b="1" dirty="0" smtClean="0"/>
              <a:t>вашем ОУ</a:t>
            </a:r>
            <a:r>
              <a:rPr lang="ru-RU" sz="2600" dirty="0" smtClean="0"/>
              <a:t> освободилось</a:t>
            </a:r>
          </a:p>
          <a:p>
            <a:pPr marL="971550" lvl="1" indent="-514350"/>
            <a:r>
              <a:rPr lang="ru-RU" sz="2600" dirty="0" smtClean="0"/>
              <a:t>В случае, если номера школы нет -  работа с семьей в индивидуальном порядке.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806489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/>
              <a:t>1июля – 5 сентября  - прием  заявлений на свободные места</a:t>
            </a:r>
            <a:br>
              <a:rPr lang="ru-RU" sz="2200" b="1" dirty="0" smtClean="0"/>
            </a:br>
            <a:r>
              <a:rPr lang="ru-RU" sz="2200" b="1" dirty="0" smtClean="0"/>
              <a:t>(или ранее, если закончен прием по закрепленной территории)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052736"/>
            <a:ext cx="4929222" cy="58052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Школа</a:t>
            </a:r>
          </a:p>
          <a:p>
            <a:pPr algn="just"/>
            <a:r>
              <a:rPr lang="ru-RU" sz="1900" dirty="0" smtClean="0"/>
              <a:t>Размещает на </a:t>
            </a:r>
            <a:r>
              <a:rPr lang="ru-RU" sz="1900" dirty="0" smtClean="0">
                <a:solidFill>
                  <a:srgbClr val="FF0000"/>
                </a:solidFill>
              </a:rPr>
              <a:t>информационном стенде</a:t>
            </a:r>
            <a:r>
              <a:rPr lang="ru-RU" sz="1900" dirty="0" smtClean="0"/>
              <a:t>, информацию о количестве  свободных мест в 1 классах;</a:t>
            </a:r>
          </a:p>
          <a:p>
            <a:pPr algn="just"/>
            <a:r>
              <a:rPr lang="ru-RU" sz="1900" dirty="0" smtClean="0"/>
              <a:t>Организует прием заявлений родителей; </a:t>
            </a:r>
          </a:p>
          <a:p>
            <a:pPr algn="just"/>
            <a:r>
              <a:rPr lang="ru-RU" sz="1900" dirty="0" smtClean="0"/>
              <a:t>Документы, представленные родителями, регистрируются  в журнале приема заявлений;</a:t>
            </a:r>
          </a:p>
          <a:p>
            <a:pPr algn="just"/>
            <a:r>
              <a:rPr lang="ru-RU" sz="1900" dirty="0" smtClean="0"/>
              <a:t>После регистрации заявления выдает  родителям расписку о получении документов, содержащую информацию о регистрационном номере заявления о приеме ребенка в учреждение, о перечне представленных документов с подписью должностного лица и печатью учреждения;</a:t>
            </a:r>
          </a:p>
          <a:p>
            <a:pPr algn="just"/>
            <a:r>
              <a:rPr lang="ru-RU" sz="1900" dirty="0" smtClean="0"/>
              <a:t>Зачисляет в учреждение по правилам, установленным образовательным учреждением самостоятельно;</a:t>
            </a:r>
          </a:p>
          <a:p>
            <a:pPr algn="just"/>
            <a:r>
              <a:rPr lang="ru-RU" sz="1900" dirty="0" smtClean="0"/>
              <a:t> Отмечает в базе первоклассников данные детей, зачисленных  в учреждение.</a:t>
            </a:r>
          </a:p>
          <a:p>
            <a:pPr algn="just"/>
            <a:r>
              <a:rPr lang="ru-RU" sz="1900" dirty="0" smtClean="0"/>
              <a:t>Представляют информацию о детях, не дошедших в ОУ, но имеющихся в базе на </a:t>
            </a:r>
            <a:r>
              <a:rPr lang="ru-RU" sz="1700" dirty="0" smtClean="0"/>
              <a:t>электронный адрес: </a:t>
            </a:r>
            <a:r>
              <a:rPr lang="en-US" sz="1700" dirty="0" smtClean="0"/>
              <a:t>Makarova-MS@gorodperm.ru</a:t>
            </a:r>
            <a:endParaRPr lang="ru-RU" sz="1700" dirty="0" smtClean="0"/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142984"/>
            <a:ext cx="3786214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Родители</a:t>
            </a:r>
          </a:p>
          <a:p>
            <a:pPr lvl="0"/>
            <a:r>
              <a:rPr lang="ru-RU" sz="2200" dirty="0" smtClean="0"/>
              <a:t>Заполняют  бланк заявления и  предъявляют документы:</a:t>
            </a:r>
          </a:p>
          <a:p>
            <a:pPr lvl="1"/>
            <a:r>
              <a:rPr lang="ru-RU" sz="2200" dirty="0" smtClean="0"/>
              <a:t>паспорт</a:t>
            </a:r>
          </a:p>
          <a:p>
            <a:pPr lvl="1"/>
            <a:r>
              <a:rPr lang="ru-RU" sz="2200" dirty="0" smtClean="0"/>
              <a:t>оригинал и ксерокопию свидетельства о рождении ребенка</a:t>
            </a:r>
          </a:p>
          <a:p>
            <a:r>
              <a:rPr lang="ru-RU" sz="2200" dirty="0" smtClean="0"/>
              <a:t>Знакомятся с приказом о зачислении; </a:t>
            </a:r>
          </a:p>
          <a:p>
            <a:r>
              <a:rPr lang="ru-RU" sz="2200" dirty="0" smtClean="0"/>
              <a:t>Если ФИО вашего ребенка нет в приказе о зачислении в первый класс, обращаются в школу по микрорайону.</a:t>
            </a:r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Отказ в приеме в ОУ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55576" y="1214422"/>
            <a:ext cx="8102704" cy="5429288"/>
          </a:xfrm>
        </p:spPr>
        <p:txBody>
          <a:bodyPr/>
          <a:lstStyle/>
          <a:p>
            <a:r>
              <a:rPr lang="ru-RU" dirty="0" smtClean="0"/>
              <a:t>Основание – отсутствие свободных мест в ОУ ( ФЗ № 273 от 29.12.2012 «Об Образовании» ст. 67. п.4)</a:t>
            </a:r>
          </a:p>
          <a:p>
            <a:r>
              <a:rPr lang="ru-RU" dirty="0" smtClean="0"/>
              <a:t>Процедура отказа:</a:t>
            </a:r>
          </a:p>
          <a:p>
            <a:pPr lvl="1"/>
            <a:r>
              <a:rPr lang="ru-RU" dirty="0" smtClean="0"/>
              <a:t>Письменный ответ о причинах отказа с обоснованием</a:t>
            </a:r>
          </a:p>
          <a:p>
            <a:pPr lvl="1"/>
            <a:r>
              <a:rPr lang="ru-RU" dirty="0" smtClean="0"/>
              <a:t>Соблюдение сроков отказа (7 дней)</a:t>
            </a:r>
          </a:p>
          <a:p>
            <a:pPr lvl="1"/>
            <a:r>
              <a:rPr lang="ru-RU" dirty="0" smtClean="0"/>
              <a:t>Информирование департамента образования от отказе в приеме (ФИО,  письменный ответ  о причинах отказа с обоснование)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Нормативно-правовая  база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14422"/>
            <a:ext cx="7958688" cy="5429288"/>
          </a:xfrm>
        </p:spPr>
        <p:txBody>
          <a:bodyPr>
            <a:normAutofit/>
          </a:bodyPr>
          <a:lstStyle/>
          <a:p>
            <a:r>
              <a:rPr lang="ru-RU" dirty="0" smtClean="0"/>
              <a:t>Закон Российской Федерации «Об образовании» от 29.12.2012 № 273-ФЗ;</a:t>
            </a:r>
          </a:p>
          <a:p>
            <a:r>
              <a:rPr lang="ru-RU" dirty="0" smtClean="0"/>
              <a:t>Приказ Министерства образования и науки Российской Федерации от 22.01.2014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образования»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Закон РФ «Об образовании»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14422"/>
            <a:ext cx="8030696" cy="542928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Правила приема граждан в учреждение определяются </a:t>
            </a:r>
            <a:r>
              <a:rPr lang="ru-RU" dirty="0" smtClean="0">
                <a:solidFill>
                  <a:srgbClr val="FF0000"/>
                </a:solidFill>
              </a:rPr>
              <a:t>учреждением самостоятельно </a:t>
            </a:r>
            <a:r>
              <a:rPr lang="ru-RU" dirty="0" smtClean="0"/>
              <a:t>в соответствии с законодательством Российской Федерации;</a:t>
            </a:r>
          </a:p>
          <a:p>
            <a:pPr algn="just"/>
            <a:r>
              <a:rPr lang="ru-RU" dirty="0" smtClean="0"/>
              <a:t>Правила приема в государственные и муниципальные образовательные организации на обучение по основным общеобразовательным программам должны обеспечивать также прием в образовательную организацию граждан, имеющих право на получение общего образования соответствующего уровня и </a:t>
            </a:r>
            <a:r>
              <a:rPr lang="ru-RU" dirty="0" smtClean="0">
                <a:solidFill>
                  <a:srgbClr val="FF0000"/>
                </a:solidFill>
              </a:rPr>
              <a:t>проживающих на территории, за которой закреплена указанная образовательная организация.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Обязанности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Администрации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города Перми </a:t>
            </a:r>
          </a:p>
          <a:p>
            <a:r>
              <a:rPr lang="ru-RU" dirty="0" smtClean="0"/>
              <a:t>закрепить территории города  за школами;</a:t>
            </a:r>
          </a:p>
          <a:p>
            <a:r>
              <a:rPr lang="ru-RU" dirty="0" smtClean="0"/>
              <a:t>вести учет детей, подлежащих обучению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Образовательного учреждения </a:t>
            </a:r>
          </a:p>
          <a:p>
            <a:pPr marL="514350" indent="-514350"/>
            <a:r>
              <a:rPr lang="ru-RU" dirty="0" smtClean="0"/>
              <a:t>принять детей, проживающих на закрепленной территории; </a:t>
            </a:r>
          </a:p>
          <a:p>
            <a:pPr marL="514350" indent="-514350"/>
            <a:r>
              <a:rPr lang="ru-RU" dirty="0" smtClean="0"/>
              <a:t>определить правила приема детей на свободные места при их наличии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Факторы, которые учитывались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при закреплении территории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14422"/>
            <a:ext cx="7958688" cy="54292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плотность застройки и количество зарегистрированных детей;  </a:t>
            </a:r>
          </a:p>
          <a:p>
            <a:pPr>
              <a:buFontTx/>
              <a:buChar char="-"/>
            </a:pPr>
            <a:r>
              <a:rPr lang="ru-RU" dirty="0" smtClean="0"/>
              <a:t> вместимость школы с (проектная мощность школы и ее фактическое наполнение); </a:t>
            </a:r>
          </a:p>
          <a:p>
            <a:pPr>
              <a:buFontTx/>
              <a:buChar char="-"/>
            </a:pPr>
            <a:r>
              <a:rPr lang="ru-RU" dirty="0" smtClean="0"/>
              <a:t>транспортные магистрали;</a:t>
            </a:r>
          </a:p>
          <a:p>
            <a:pPr>
              <a:buFontTx/>
              <a:buChar char="-"/>
            </a:pPr>
            <a:r>
              <a:rPr lang="ru-RU" dirty="0" smtClean="0"/>
              <a:t>по возможности планируем свободные места в школах с углубленным изучением предметов, гимназиях, лицеях для приема детей всего  города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Информация о закрепленных территориях за школами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43050"/>
            <a:ext cx="8246720" cy="5000660"/>
          </a:xfrm>
        </p:spPr>
        <p:txBody>
          <a:bodyPr>
            <a:normAutofit fontScale="92500"/>
          </a:bodyPr>
          <a:lstStyle/>
          <a:p>
            <a:pPr marL="269875" indent="-269875" algn="just">
              <a:buNone/>
            </a:pPr>
            <a:r>
              <a:rPr lang="ru-RU" sz="2800" dirty="0" smtClean="0"/>
              <a:t>   Постановление администрации города Перми </a:t>
            </a:r>
            <a:r>
              <a:rPr lang="ru-RU" sz="2800" dirty="0" smtClean="0">
                <a:solidFill>
                  <a:srgbClr val="FF0000"/>
                </a:solidFill>
              </a:rPr>
              <a:t>от 13.01.2016 г № 8 </a:t>
            </a:r>
            <a:r>
              <a:rPr lang="ru-RU" sz="2800" dirty="0" smtClean="0"/>
              <a:t>«О внесении изменений в перечень подведомственных муниципальных образовательных учреждений, реализующих программу  начального общего, основного общего, среднего общего  образования, закрепленных за конкретными территориями  города Перми, утвержденный постановлением администрации города Перми от 04.03.2014 № 135»</a:t>
            </a:r>
            <a:r>
              <a:rPr lang="ru-RU" sz="2800" dirty="0" smtClean="0">
                <a:solidFill>
                  <a:srgbClr val="FF0000"/>
                </a:solidFill>
              </a:rPr>
              <a:t> 18 </a:t>
            </a:r>
            <a:r>
              <a:rPr lang="ru-RU" sz="2800" smtClean="0">
                <a:solidFill>
                  <a:srgbClr val="FF0000"/>
                </a:solidFill>
              </a:rPr>
              <a:t>января 2016 </a:t>
            </a:r>
            <a:r>
              <a:rPr lang="ru-RU" sz="2800" dirty="0" smtClean="0">
                <a:solidFill>
                  <a:srgbClr val="FF0000"/>
                </a:solidFill>
              </a:rPr>
              <a:t>г </a:t>
            </a:r>
            <a:r>
              <a:rPr lang="ru-RU" sz="2800" dirty="0" smtClean="0"/>
              <a:t>будет размещено на сайте департамента образования администрации города Перми </a:t>
            </a:r>
            <a:r>
              <a:rPr lang="ru-RU" sz="2800" b="1" dirty="0" smtClean="0"/>
              <a:t> </a:t>
            </a:r>
            <a:r>
              <a:rPr lang="ru-RU" sz="2800" u="sng" dirty="0" smtClean="0">
                <a:solidFill>
                  <a:srgbClr val="002060"/>
                </a:solidFill>
              </a:rPr>
              <a:t>http://permedu.ru</a:t>
            </a:r>
            <a:r>
              <a:rPr lang="ru-RU" sz="2800" u="sng" dirty="0" smtClean="0"/>
              <a:t>/, </a:t>
            </a:r>
            <a:r>
              <a:rPr lang="ru-RU" sz="2800" dirty="0" smtClean="0"/>
              <a:t>на сайте города Перми и на сайтах образовательных учреждений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 </a:t>
            </a:r>
            <a:br>
              <a:rPr lang="ru-RU" dirty="0" smtClean="0"/>
            </a:br>
            <a:r>
              <a:rPr lang="ru-RU" dirty="0" smtClean="0"/>
              <a:t>(до 1 февраля)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14422"/>
            <a:ext cx="8246720" cy="5429288"/>
          </a:xfrm>
        </p:spPr>
        <p:txBody>
          <a:bodyPr/>
          <a:lstStyle/>
          <a:p>
            <a:r>
              <a:rPr lang="ru-RU" sz="2800" b="1" dirty="0" smtClean="0"/>
              <a:t>Обновить</a:t>
            </a:r>
            <a:r>
              <a:rPr lang="ru-RU" sz="2800" dirty="0" smtClean="0"/>
              <a:t> </a:t>
            </a:r>
            <a:r>
              <a:rPr lang="ru-RU" sz="2000" dirty="0" smtClean="0"/>
              <a:t>локальный акт о правилах приема в образовательное учреждение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/>
              <a:t>Разместить</a:t>
            </a:r>
            <a:r>
              <a:rPr lang="ru-RU" sz="2800" dirty="0" smtClean="0"/>
              <a:t>  </a:t>
            </a:r>
            <a:r>
              <a:rPr lang="ru-RU" sz="1800" dirty="0" smtClean="0"/>
              <a:t>на сайте, информационном стенде ОУ :</a:t>
            </a:r>
          </a:p>
          <a:p>
            <a:pPr lvl="1"/>
            <a:r>
              <a:rPr lang="ru-RU" sz="2000" dirty="0" smtClean="0"/>
              <a:t>Нормативно-правовую базу (Устав ОУ, копию лицензии, копию свидетельства о государственной аккредитации, постановление администрации г.Перми «О закреплении территорий города Перми за муниципальными общеобразовательными учреждениями» в последней редакции);</a:t>
            </a:r>
          </a:p>
          <a:p>
            <a:pPr lvl="1"/>
            <a:r>
              <a:rPr lang="ru-RU" sz="2000" dirty="0" smtClean="0"/>
              <a:t>Правила приема в ОУ;</a:t>
            </a:r>
          </a:p>
          <a:p>
            <a:pPr lvl="1"/>
            <a:r>
              <a:rPr lang="ru-RU" sz="2000" dirty="0" smtClean="0"/>
              <a:t>Информацию о количестве мест в 1 классах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6535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6 февраля – День открытых дверей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124744"/>
            <a:ext cx="8064896" cy="52565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Школа</a:t>
            </a:r>
            <a:endParaRPr lang="ru-RU" sz="1800" dirty="0" smtClean="0"/>
          </a:p>
          <a:p>
            <a:pPr lvl="0"/>
            <a:r>
              <a:rPr lang="ru-RU" sz="2400" dirty="0" smtClean="0"/>
              <a:t>Информирует родителей о сроках и порядке приема в 1 класс, </a:t>
            </a:r>
            <a:r>
              <a:rPr lang="ru-RU" sz="2400" dirty="0" smtClean="0">
                <a:solidFill>
                  <a:srgbClr val="FF0000"/>
                </a:solidFill>
              </a:rPr>
              <a:t>в том числе – на свободные места по правилам ОУ</a:t>
            </a:r>
            <a:r>
              <a:rPr lang="ru-RU" sz="2400" b="1" dirty="0" smtClean="0">
                <a:solidFill>
                  <a:srgbClr val="FF0000"/>
                </a:solidFill>
              </a:rPr>
              <a:t> 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dirty="0" smtClean="0"/>
              <a:t>Готовит памятку для родителей о перечне документов, необходимых для подачи заявлений в 1 класс</a:t>
            </a: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dirty="0" smtClean="0"/>
              <a:t>Информирует родителей о времени и месте работы ответственного за прием заявлений, размещает график работы ответственного за прием заявлений на информационном стенде и на сайте ОУ</a:t>
            </a:r>
          </a:p>
          <a:p>
            <a:r>
              <a:rPr lang="ru-RU" sz="2400" dirty="0" smtClean="0"/>
              <a:t>Информирует родителей о учебных программах, особенностях ОУ, знакомить с учителями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70485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/>
              <a:t>1 февраля – 30 июня прием  заявлений (микрорайон)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908720"/>
            <a:ext cx="4000528" cy="5949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b="1" dirty="0" smtClean="0"/>
              <a:t>Школа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Организует прием заявлений родителей. </a:t>
            </a:r>
          </a:p>
          <a:p>
            <a:pPr lvl="0" algn="just"/>
            <a:r>
              <a:rPr lang="ru-RU" sz="1200" dirty="0" smtClean="0"/>
              <a:t>Назначает ответственного по школе за прием документов.</a:t>
            </a:r>
          </a:p>
          <a:p>
            <a:pPr lvl="0" algn="just"/>
            <a:r>
              <a:rPr lang="ru-RU" sz="1200" dirty="0" smtClean="0"/>
              <a:t>Готовит рабочее место (компьютер, распечатывает бланки заявлений , </a:t>
            </a:r>
            <a:r>
              <a:rPr lang="ru-RU" sz="1200" b="1" dirty="0" smtClean="0"/>
              <a:t>готовит книгу приема заявлений </a:t>
            </a:r>
            <a:r>
              <a:rPr lang="ru-RU" sz="1200" dirty="0" smtClean="0"/>
              <a:t>, распечатывает  расписку о приеме заявлений.</a:t>
            </a:r>
          </a:p>
          <a:p>
            <a:pPr lvl="0" algn="just"/>
            <a:r>
              <a:rPr lang="ru-RU" sz="1200" dirty="0" smtClean="0"/>
              <a:t>Сверяет данные, указанные в заявлении с представленными родителями документами.</a:t>
            </a:r>
          </a:p>
          <a:p>
            <a:pPr lvl="0" algn="just"/>
            <a:r>
              <a:rPr lang="ru-RU" sz="1200" dirty="0" smtClean="0"/>
              <a:t>Регистрирует заявления </a:t>
            </a:r>
            <a:r>
              <a:rPr lang="ru-RU" sz="1200" b="1" dirty="0" smtClean="0"/>
              <a:t>в книге приема заявлений в первый класс</a:t>
            </a:r>
            <a:r>
              <a:rPr lang="ru-RU" sz="1200" dirty="0" smtClean="0"/>
              <a:t>. </a:t>
            </a:r>
          </a:p>
          <a:p>
            <a:pPr algn="just"/>
            <a:r>
              <a:rPr lang="ru-RU" sz="1200" dirty="0" smtClean="0"/>
              <a:t>Выдает родителям расписку о получении документов, содержащую информацию о регистрационном номере заявления о приеме ребенка в учреждение, о перечне представленных документов с подписью должностного лица и печатью учреждения. </a:t>
            </a:r>
          </a:p>
          <a:p>
            <a:pPr lvl="0" algn="just"/>
            <a:r>
              <a:rPr lang="ru-RU" sz="1200" dirty="0" smtClean="0"/>
              <a:t>Зачисляет или отказывает в приеме в учреждение  в  </a:t>
            </a:r>
            <a:r>
              <a:rPr lang="ru-RU" sz="1200" b="1" dirty="0" smtClean="0"/>
              <a:t>течение 7 дней </a:t>
            </a:r>
            <a:r>
              <a:rPr lang="ru-RU" sz="1200" dirty="0" smtClean="0"/>
              <a:t>после приема документов, оформляя зачисление приказом, отказ письменным ответом.</a:t>
            </a:r>
          </a:p>
          <a:p>
            <a:pPr lvl="0" algn="just"/>
            <a:r>
              <a:rPr lang="ru-RU" sz="1200" dirty="0" smtClean="0"/>
              <a:t>Вносит (корректирует) данные детей, чьи родители подали заявление в 1 класс в компьютерной базе данных будущих первоклассников.</a:t>
            </a:r>
          </a:p>
          <a:p>
            <a:pPr lvl="0" algn="just"/>
            <a:r>
              <a:rPr lang="ru-RU" sz="1200" dirty="0" smtClean="0"/>
              <a:t>Размещает распорядительные акты ОУ о приеме детей на обучение на </a:t>
            </a:r>
            <a:r>
              <a:rPr lang="ru-RU" sz="1200" b="1" dirty="0" smtClean="0"/>
              <a:t>информационном стенде ОУ</a:t>
            </a:r>
            <a:r>
              <a:rPr lang="ru-RU" sz="1200" dirty="0" smtClean="0"/>
              <a:t> в день их издания.</a:t>
            </a:r>
          </a:p>
          <a:p>
            <a:pPr algn="just"/>
            <a:r>
              <a:rPr lang="ru-RU" sz="1200" dirty="0" smtClean="0"/>
              <a:t>Информирует департамент образования о детях, проживающих на закрепленной территории, но не внесенных в базу первоклассников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000108"/>
            <a:ext cx="4233890" cy="585789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3000" b="1" dirty="0" smtClean="0"/>
              <a:t>Родители</a:t>
            </a:r>
          </a:p>
          <a:p>
            <a:pPr lvl="0">
              <a:lnSpc>
                <a:spcPct val="120000"/>
              </a:lnSpc>
            </a:pPr>
            <a:r>
              <a:rPr lang="ru-RU" sz="3000" dirty="0" smtClean="0"/>
              <a:t>Заполняют  бланк заявления и  предъявляют документы:</a:t>
            </a:r>
          </a:p>
          <a:p>
            <a:pPr lvl="1">
              <a:lnSpc>
                <a:spcPct val="120000"/>
              </a:lnSpc>
            </a:pPr>
            <a:r>
              <a:rPr lang="ru-RU" sz="3000" dirty="0" smtClean="0"/>
              <a:t>Паспорт</a:t>
            </a:r>
          </a:p>
          <a:p>
            <a:pPr lvl="1">
              <a:lnSpc>
                <a:spcPct val="120000"/>
              </a:lnSpc>
            </a:pPr>
            <a:r>
              <a:rPr lang="ru-RU" sz="3000" dirty="0" smtClean="0"/>
              <a:t>оригинал и ксерокопию свидетельства о рождении ребенка</a:t>
            </a:r>
          </a:p>
          <a:p>
            <a:pPr lvl="1">
              <a:lnSpc>
                <a:spcPct val="120000"/>
              </a:lnSpc>
            </a:pPr>
            <a:r>
              <a:rPr lang="ru-RU" sz="3000" dirty="0" smtClean="0"/>
              <a:t>оригинал и ксерокопию</a:t>
            </a:r>
          </a:p>
          <a:p>
            <a:pPr lvl="1">
              <a:lnSpc>
                <a:spcPct val="120000"/>
              </a:lnSpc>
            </a:pPr>
            <a:r>
              <a:rPr lang="ru-RU" sz="3000" dirty="0" smtClean="0"/>
              <a:t>свидетельства о регистрации ребенка  по месту жительства на закрепленной территории или свидетельство о регистрации ребенка по месту пребывания</a:t>
            </a:r>
          </a:p>
          <a:p>
            <a:pPr lvl="0">
              <a:lnSpc>
                <a:spcPct val="120000"/>
              </a:lnSpc>
            </a:pPr>
            <a:r>
              <a:rPr lang="ru-RU" sz="3000" dirty="0" smtClean="0"/>
              <a:t>Получают расписку о приеме заявления, с подписью должностного лица и печатью учреждения</a:t>
            </a:r>
          </a:p>
          <a:p>
            <a:pPr>
              <a:lnSpc>
                <a:spcPct val="120000"/>
              </a:lnSpc>
            </a:pPr>
            <a:r>
              <a:rPr lang="ru-RU" sz="3000" dirty="0" smtClean="0"/>
              <a:t>Знакомятся с приказом о зачислении (через 7 дней после подачи документов)</a:t>
            </a:r>
            <a:endParaRPr lang="ru-RU" sz="3000" b="1" dirty="0" smtClean="0"/>
          </a:p>
          <a:p>
            <a:pPr>
              <a:lnSpc>
                <a:spcPct val="120000"/>
              </a:lnSpc>
            </a:pPr>
            <a:r>
              <a:rPr lang="ru-RU" sz="3000" b="1" dirty="0" smtClean="0"/>
              <a:t>Родители (законные представители) детей, являющихся иностранными гражданами </a:t>
            </a:r>
            <a:r>
              <a:rPr lang="ru-RU" sz="3000" dirty="0" smtClean="0"/>
              <a:t>или лицами без гражданства, дополнительно предъявляют документ, подтверждающий родство заявителя (или законность представления прав ребенка), и документ, подтверждающий право заявителя на пребывание в Российской Федерации.</a:t>
            </a:r>
          </a:p>
          <a:p>
            <a:pPr>
              <a:lnSpc>
                <a:spcPct val="120000"/>
              </a:lnSpc>
            </a:pPr>
            <a:r>
              <a:rPr lang="ru-RU" sz="3000" dirty="0" smtClean="0"/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1">
      <a:majorFont>
        <a:latin typeface="Microsoft Sans Serif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954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Тема13</vt:lpstr>
      <vt:lpstr>Организация приема  в первый класс в 2016-2017 учебном году</vt:lpstr>
      <vt:lpstr>Нормативно-правовая  база</vt:lpstr>
      <vt:lpstr>Закон РФ «Об образовании» </vt:lpstr>
      <vt:lpstr>Обязанности </vt:lpstr>
      <vt:lpstr>Факторы, которые учитывались  при закреплении территории </vt:lpstr>
      <vt:lpstr>Информация о закрепленных территориях за школами </vt:lpstr>
      <vt:lpstr>Подготовительный этап  (до 1 февраля)</vt:lpstr>
      <vt:lpstr>6 февраля – День открытых дверей </vt:lpstr>
      <vt:lpstr> 1 февраля – 30 июня прием  заявлений (микрорайон) </vt:lpstr>
      <vt:lpstr>24 – 30 июня –  Корректировка списка зачисляемых детей </vt:lpstr>
      <vt:lpstr> 1июля – 5 сентября  - прием  заявлений на свободные места (или ранее, если закончен прием по закрепленной территории) </vt:lpstr>
      <vt:lpstr>Отказ в приеме в ОУ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как система</dc:title>
  <dc:creator>Gadzhieva-LA</dc:creator>
  <cp:lastModifiedBy>makarova-ms</cp:lastModifiedBy>
  <cp:revision>60</cp:revision>
  <dcterms:created xsi:type="dcterms:W3CDTF">2011-04-13T11:25:43Z</dcterms:created>
  <dcterms:modified xsi:type="dcterms:W3CDTF">2016-01-15T07:03:21Z</dcterms:modified>
</cp:coreProperties>
</file>