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6" r:id="rId3"/>
    <p:sldId id="259" r:id="rId4"/>
    <p:sldId id="260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D950A-28FF-43A8-9A7B-AFDC97C635F3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F43B2-A179-4613-8AF9-DB176AE45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336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F43B2-A179-4613-8AF9-DB176AE4563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161CB7-3EB7-4E89-879F-729B0BACD6DA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1CB7-3EB7-4E89-879F-729B0BACD6DA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1CB7-3EB7-4E89-879F-729B0BACD6DA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161CB7-3EB7-4E89-879F-729B0BACD6DA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161CB7-3EB7-4E89-879F-729B0BACD6DA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1CB7-3EB7-4E89-879F-729B0BACD6DA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1CB7-3EB7-4E89-879F-729B0BACD6DA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161CB7-3EB7-4E89-879F-729B0BACD6DA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1CB7-3EB7-4E89-879F-729B0BACD6DA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161CB7-3EB7-4E89-879F-729B0BACD6DA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161CB7-3EB7-4E89-879F-729B0BACD6DA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161CB7-3EB7-4E89-879F-729B0BACD6DA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700F6A-27D5-4008-B0DF-2040C3F4C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357298"/>
            <a:ext cx="5957886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Как вести себя в конфликтной ситуации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5357826"/>
            <a:ext cx="4857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Тимофеевой Арины</a:t>
            </a:r>
          </a:p>
          <a:p>
            <a:pPr algn="r"/>
            <a:r>
              <a:rPr lang="ru-RU" sz="28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ученица 6А класса.</a:t>
            </a:r>
            <a:endParaRPr lang="ru-RU" sz="2800" b="1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971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00438"/>
            <a:ext cx="8115328" cy="29735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Конфликт</a:t>
            </a:r>
            <a:r>
              <a:rPr lang="ru-RU" b="1" dirty="0" smtClean="0"/>
              <a:t> – в переводе с латинского </a:t>
            </a:r>
            <a:r>
              <a:rPr lang="ru-RU" b="1" dirty="0" smtClean="0"/>
              <a:t>означает «столкновение</a:t>
            </a:r>
            <a:r>
              <a:rPr lang="ru-RU" b="1" dirty="0" smtClean="0"/>
              <a:t>», - это противоречие, возникающее </a:t>
            </a:r>
          </a:p>
          <a:p>
            <a:pPr>
              <a:buNone/>
            </a:pPr>
            <a:r>
              <a:rPr lang="ru-RU" b="1" dirty="0" smtClean="0"/>
              <a:t>между людьми в связи с решением тех или иных </a:t>
            </a:r>
            <a:r>
              <a:rPr lang="ru-RU" b="1" dirty="0" smtClean="0"/>
              <a:t>вопросов социальной(общественной</a:t>
            </a:r>
            <a:r>
              <a:rPr lang="ru-RU" b="1" dirty="0" smtClean="0"/>
              <a:t>) и личной </a:t>
            </a:r>
            <a:r>
              <a:rPr lang="ru-RU" b="1" dirty="0" smtClean="0"/>
              <a:t> жизни</a:t>
            </a:r>
            <a:r>
              <a:rPr lang="ru-RU" b="1" dirty="0" smtClean="0"/>
              <a:t>. (А.Г. Ковалев ).</a:t>
            </a:r>
            <a:endParaRPr lang="en-US" dirty="0" smtClean="0">
              <a:solidFill>
                <a:srgbClr val="4E3B30"/>
              </a:solidFill>
              <a:latin typeface="Franklin Gothic Medium" pitchFamily="34" charset="0"/>
            </a:endParaRPr>
          </a:p>
          <a:p>
            <a:endParaRPr lang="ru-RU" dirty="0"/>
          </a:p>
        </p:txBody>
      </p:sp>
      <p:pic>
        <p:nvPicPr>
          <p:cNvPr id="4" name="Picture 3" descr="C:\Users\иван\Pictures\урок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8604"/>
            <a:ext cx="392909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15262" cy="1071546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Участники  конфликта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Свидетели </a:t>
            </a:r>
            <a:r>
              <a:rPr lang="ru-RU" dirty="0" smtClean="0"/>
              <a:t>— это</a:t>
            </a:r>
          </a:p>
          <a:p>
            <a:pPr marL="273050" indent="-1588">
              <a:buNone/>
            </a:pPr>
            <a:r>
              <a:rPr lang="ru-RU" dirty="0" smtClean="0"/>
              <a:t>люди, наблюдающие за</a:t>
            </a:r>
          </a:p>
          <a:p>
            <a:pPr marL="273050" indent="-1588">
              <a:buNone/>
            </a:pPr>
            <a:r>
              <a:rPr lang="ru-RU" dirty="0" smtClean="0"/>
              <a:t>конфликтом со стороны</a:t>
            </a:r>
          </a:p>
          <a:p>
            <a:pPr marL="273050" indent="-1588">
              <a:buNone/>
            </a:pPr>
            <a:endParaRPr lang="ru-RU" dirty="0" smtClean="0"/>
          </a:p>
          <a:p>
            <a:pPr marL="273050" indent="-1588">
              <a:buNone/>
            </a:pPr>
            <a:endParaRPr lang="ru-RU" dirty="0" smtClean="0"/>
          </a:p>
          <a:p>
            <a:pPr marL="273050" indent="-1588">
              <a:buNone/>
            </a:pPr>
            <a:endParaRPr lang="ru-RU" dirty="0" smtClean="0"/>
          </a:p>
          <a:p>
            <a:pPr marL="273050" indent="-1588">
              <a:buNone/>
            </a:pPr>
            <a:endParaRPr lang="ru-RU" dirty="0" smtClean="0"/>
          </a:p>
          <a:p>
            <a:r>
              <a:rPr lang="ru-RU" b="1" dirty="0" smtClean="0"/>
              <a:t>Подстрекатели </a:t>
            </a:r>
            <a:r>
              <a:rPr lang="ru-RU" dirty="0" smtClean="0"/>
              <a:t>- это</a:t>
            </a:r>
          </a:p>
          <a:p>
            <a:pPr marL="273050" indent="-1588">
              <a:buNone/>
            </a:pPr>
            <a:r>
              <a:rPr lang="ru-RU" dirty="0" smtClean="0"/>
              <a:t>те, кто подталкивает</a:t>
            </a:r>
          </a:p>
          <a:p>
            <a:pPr marL="273050" indent="-1588">
              <a:buNone/>
            </a:pPr>
            <a:r>
              <a:rPr lang="ru-RU" dirty="0" smtClean="0"/>
              <a:t>других участников к</a:t>
            </a:r>
          </a:p>
          <a:p>
            <a:pPr marL="273050" indent="-1588">
              <a:buNone/>
            </a:pPr>
            <a:r>
              <a:rPr lang="ru-RU" dirty="0" smtClean="0"/>
              <a:t>конфликту</a:t>
            </a:r>
          </a:p>
          <a:p>
            <a:pPr marL="273050" indent="-1588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82919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Посредники</a:t>
            </a:r>
            <a:r>
              <a:rPr lang="ru-RU" dirty="0" smtClean="0"/>
              <a:t> — это</a:t>
            </a:r>
          </a:p>
          <a:p>
            <a:pPr marL="273050" indent="-1588">
              <a:buNone/>
            </a:pPr>
            <a:r>
              <a:rPr lang="ru-RU" dirty="0" smtClean="0"/>
              <a:t>люди, которые своими</a:t>
            </a:r>
          </a:p>
          <a:p>
            <a:pPr marL="273050" indent="-1588">
              <a:buNone/>
            </a:pPr>
            <a:r>
              <a:rPr lang="ru-RU" dirty="0" smtClean="0"/>
              <a:t>действиями пытаются</a:t>
            </a:r>
          </a:p>
          <a:p>
            <a:pPr marL="273050" indent="-1588">
              <a:buNone/>
            </a:pPr>
            <a:r>
              <a:rPr lang="ru-RU" dirty="0" smtClean="0"/>
              <a:t>предотвратить,</a:t>
            </a:r>
          </a:p>
          <a:p>
            <a:pPr marL="273050" indent="-1588">
              <a:buNone/>
            </a:pPr>
            <a:r>
              <a:rPr lang="ru-RU" dirty="0" smtClean="0"/>
              <a:t>остановить или</a:t>
            </a:r>
          </a:p>
          <a:p>
            <a:pPr marL="273050" indent="-1588">
              <a:buNone/>
            </a:pPr>
            <a:r>
              <a:rPr lang="ru-RU" dirty="0" smtClean="0"/>
              <a:t>разрешить конфликт</a:t>
            </a:r>
          </a:p>
          <a:p>
            <a:pPr marL="273050" indent="-1588">
              <a:buNone/>
            </a:pPr>
            <a:endParaRPr lang="ru-RU" dirty="0" smtClean="0"/>
          </a:p>
          <a:p>
            <a:r>
              <a:rPr lang="ru-RU" b="1" dirty="0" smtClean="0"/>
              <a:t>Пособники </a:t>
            </a:r>
            <a:r>
              <a:rPr lang="ru-RU" dirty="0" smtClean="0"/>
              <a:t>— это люди,</a:t>
            </a:r>
          </a:p>
          <a:p>
            <a:pPr marL="273050" indent="-1588">
              <a:buNone/>
            </a:pPr>
            <a:r>
              <a:rPr lang="ru-RU" dirty="0" smtClean="0"/>
              <a:t>содействующие</a:t>
            </a:r>
          </a:p>
          <a:p>
            <a:pPr marL="273050" indent="-1588">
              <a:buNone/>
            </a:pPr>
            <a:r>
              <a:rPr lang="ru-RU" dirty="0" smtClean="0"/>
              <a:t>развитию конфликта</a:t>
            </a:r>
          </a:p>
          <a:p>
            <a:pPr marL="273050" indent="-1588">
              <a:buNone/>
            </a:pPr>
            <a:r>
              <a:rPr lang="ru-RU" dirty="0" smtClean="0"/>
              <a:t>советами, технической</a:t>
            </a:r>
          </a:p>
          <a:p>
            <a:pPr marL="273050" indent="-1588">
              <a:buNone/>
            </a:pPr>
            <a:r>
              <a:rPr lang="ru-RU" dirty="0" smtClean="0"/>
              <a:t>помощью или иными</a:t>
            </a:r>
          </a:p>
          <a:p>
            <a:pPr marL="273050" indent="-1588">
              <a:buNone/>
            </a:pPr>
            <a:r>
              <a:rPr lang="ru-RU" dirty="0" smtClean="0"/>
              <a:t>способами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43966" cy="1511288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Основные стратегии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взаимодействия в конфликте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5400684" cy="48737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Избегание (уход)</a:t>
            </a:r>
          </a:p>
          <a:p>
            <a:r>
              <a:rPr lang="ru-RU" sz="3600" dirty="0" smtClean="0"/>
              <a:t>Конкуренция (борьба)</a:t>
            </a:r>
          </a:p>
          <a:p>
            <a:r>
              <a:rPr lang="ru-RU" sz="3600" dirty="0" smtClean="0"/>
              <a:t>Приспособление</a:t>
            </a:r>
          </a:p>
          <a:p>
            <a:r>
              <a:rPr lang="ru-RU" sz="3600" dirty="0" smtClean="0"/>
              <a:t>Сотрудничество</a:t>
            </a:r>
          </a:p>
          <a:p>
            <a:r>
              <a:rPr lang="ru-RU" sz="3600" dirty="0" smtClean="0"/>
              <a:t>Компромисс</a:t>
            </a:r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053934"/>
            <a:ext cx="3643338" cy="2732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15328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Как успешно разрешать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конфликты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071546"/>
            <a:ext cx="7467600" cy="2471742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Переговоры</a:t>
            </a:r>
            <a:r>
              <a:rPr lang="ru-RU" dirty="0" smtClean="0"/>
              <a:t> - это процесс, при котором стороны пытаются разрешить конфликт путём непосредственного обсуждения между собой.</a:t>
            </a:r>
          </a:p>
          <a:p>
            <a:pPr marL="273050" indent="-1588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Сильная сторона </a:t>
            </a:r>
            <a:r>
              <a:rPr lang="ru-RU" dirty="0" smtClean="0"/>
              <a:t>- всё зависит только от самих сторон — как сам процесс, так и результат непосредственного обсуждения.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429000"/>
            <a:ext cx="45720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Как успешно разрешить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конфликт (2)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2786082"/>
          </a:xfrm>
        </p:spPr>
        <p:txBody>
          <a:bodyPr>
            <a:normAutofit/>
          </a:bodyPr>
          <a:lstStyle/>
          <a:p>
            <a:r>
              <a:rPr lang="ru-RU" sz="2200" b="1" i="1" dirty="0" smtClean="0">
                <a:solidFill>
                  <a:srgbClr val="FF0000"/>
                </a:solidFill>
              </a:rPr>
              <a:t>Медиация</a:t>
            </a:r>
            <a:r>
              <a:rPr lang="ru-RU" sz="2200" dirty="0" smtClean="0"/>
              <a:t> - в процесс вступает третья сторона — посредник, цель которой помочь первым двум договориться. Выслушивая стороны и помогая их  общению, медиаторы стараются способствовать нахождению сторонами решения типа «выигрыш-выигрыш». И хотя медиатор берёт на себя всю ответственность за процесс, оппоненты все же контролируют предмет дискуссии и её исход.</a:t>
            </a:r>
            <a:endParaRPr lang="ru-RU" sz="2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857628"/>
            <a:ext cx="3571900" cy="289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Как успешно разрешать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конфликт (3)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043758" cy="2614618"/>
          </a:xfrm>
        </p:spPr>
        <p:txBody>
          <a:bodyPr>
            <a:normAutofit lnSpcReduction="10000"/>
          </a:bodyPr>
          <a:lstStyle/>
          <a:p>
            <a:pPr marL="273050" indent="-1588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Арбитраж</a:t>
            </a:r>
            <a:r>
              <a:rPr lang="ru-RU" dirty="0" smtClean="0"/>
              <a:t> — третья сторона контролирует не только процесс, но и исход конфликта; арбитры решают, что именно сторонам необходимо сделать для разрешения их конфликта, и, обычно наделены властью, способной принудить стороны выполнить соответствующее решение.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000504"/>
            <a:ext cx="4214842" cy="263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3572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</a:rPr>
              <a:t>Для разрешения конфликта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7858180" cy="4929222"/>
          </a:xfrm>
          <a:ln w="28575">
            <a:noFill/>
          </a:ln>
        </p:spPr>
        <p:txBody>
          <a:bodyPr>
            <a:normAutofit lnSpcReduction="10000"/>
          </a:bodyPr>
          <a:lstStyle/>
          <a:p>
            <a:pPr marL="271463" indent="-271463">
              <a:buFont typeface="+mj-lt"/>
              <a:buAutoNum type="arabicPeriod"/>
            </a:pPr>
            <a:r>
              <a:rPr lang="ru-RU" dirty="0" smtClean="0"/>
              <a:t>Хорошо владеть собой (не поддаваться эмоциям, сохранять спокойствие, включать логику).</a:t>
            </a:r>
          </a:p>
          <a:p>
            <a:pPr marL="271463" indent="-271463">
              <a:buFont typeface="+mj-lt"/>
              <a:buAutoNum type="arabicPeriod"/>
            </a:pPr>
            <a:r>
              <a:rPr lang="ru-RU" dirty="0" smtClean="0"/>
              <a:t>Дать партнеру высказаться (не перебивая и не комментируя высказывания).</a:t>
            </a:r>
          </a:p>
          <a:p>
            <a:pPr marL="271463" indent="-271463">
              <a:buFont typeface="+mj-lt"/>
              <a:buAutoNum type="arabicPeriod"/>
            </a:pPr>
            <a:r>
              <a:rPr lang="ru-RU" dirty="0" smtClean="0"/>
              <a:t>Предложить обосновать претензии (не позволять опять переходить на эмоции).</a:t>
            </a:r>
          </a:p>
          <a:p>
            <a:pPr marL="271463" indent="-271463">
              <a:buFont typeface="+mj-lt"/>
              <a:buAutoNum type="arabicPeriod"/>
            </a:pPr>
            <a:r>
              <a:rPr lang="ru-RU" dirty="0" smtClean="0"/>
              <a:t>Вызвать у партнера положительные эмоции.</a:t>
            </a:r>
          </a:p>
          <a:p>
            <a:pPr marL="271463" indent="-271463">
              <a:buFont typeface="+mj-lt"/>
              <a:buAutoNum type="arabicPeriod"/>
            </a:pPr>
            <a:r>
              <a:rPr lang="ru-RU" dirty="0" smtClean="0"/>
              <a:t>Найти общие точки понимания проблемы.</a:t>
            </a:r>
          </a:p>
          <a:p>
            <a:pPr marL="271463" indent="-271463">
              <a:buFont typeface="+mj-lt"/>
              <a:buAutoNum type="arabicPeriod"/>
            </a:pPr>
            <a:r>
              <a:rPr lang="ru-RU" dirty="0" smtClean="0"/>
              <a:t>Найти общую основу (законы, факты, авторитетное мнение).</a:t>
            </a:r>
          </a:p>
          <a:p>
            <a:pPr marL="271463" indent="-271463">
              <a:buFont typeface="+mj-lt"/>
              <a:buAutoNum type="arabicPeriod"/>
            </a:pPr>
            <a:r>
              <a:rPr lang="ru-RU" dirty="0" smtClean="0"/>
              <a:t>Всегда держаться на равных.</a:t>
            </a:r>
          </a:p>
          <a:p>
            <a:pPr marL="271463" indent="-271463">
              <a:buFont typeface="+mj-lt"/>
              <a:buAutoNum type="arabicPeriod"/>
            </a:pPr>
            <a:r>
              <a:rPr lang="ru-RU" dirty="0" smtClean="0"/>
              <a:t>В конце обязательно высказать надежду на продолжение сотрудничества.</a:t>
            </a:r>
          </a:p>
          <a:p>
            <a:pPr marL="271463" indent="-271463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84682"/>
            <a:ext cx="8964488" cy="627331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</a:rPr>
              <a:t>       </a:t>
            </a:r>
            <a:r>
              <a:rPr lang="ru-RU" sz="2800" dirty="0">
                <a:solidFill>
                  <a:srgbClr val="C00000"/>
                </a:solidFill>
                <a:effectLst/>
              </a:rPr>
              <a:t/>
            </a:r>
            <a:br>
              <a:rPr lang="ru-RU" sz="2800" dirty="0">
                <a:solidFill>
                  <a:srgbClr val="C00000"/>
                </a:solidFill>
                <a:effectLst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Дай </a:t>
            </a:r>
            <a: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  <a:t>себе минуту на размышление и, что бы ни произошло, не бросайся сразу "в бой". </a:t>
            </a:r>
            <a:b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2) Сосчитай </a:t>
            </a:r>
            <a: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  <a:t>до десяти, сконцентрируй внимание на своем дыхании. </a:t>
            </a:r>
            <a:b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3) Попробуй </a:t>
            </a:r>
            <a: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  <a:t>улыбнуться и удержи улыбку несколько минут. </a:t>
            </a:r>
            <a:b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4) Если </a:t>
            </a:r>
            <a: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  <a:t>не удается справиться с раздражением,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уйди </a:t>
            </a:r>
            <a: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побудь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наедине </a:t>
            </a:r>
            <a: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  <a:t>с собой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    некоторое </a:t>
            </a:r>
            <a: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  <a:t>время.</a:t>
            </a:r>
            <a:br>
              <a:rPr lang="ru-RU" sz="31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736" y="244205"/>
            <a:ext cx="62815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Когда ты очень раздражен, разгневан… </a:t>
            </a:r>
            <a:b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pic>
        <p:nvPicPr>
          <p:cNvPr id="4099" name="Picture 3" descr="C:\Users\Андрей\Desktop\картинки о конфликтах\leopold_mest_kota_leopolda_avi_image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357166"/>
            <a:ext cx="2511049" cy="15404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162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340</Words>
  <Application>Microsoft Office PowerPoint</Application>
  <PresentationFormat>Экран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Как вести себя в конфликтной ситуации</vt:lpstr>
      <vt:lpstr>Слайд 2</vt:lpstr>
      <vt:lpstr>Участники  конфликта</vt:lpstr>
      <vt:lpstr>Основные стратегии взаимодействия в конфликте</vt:lpstr>
      <vt:lpstr>Как успешно разрешать конфликты</vt:lpstr>
      <vt:lpstr>Как успешно разрешить конфликт (2)</vt:lpstr>
      <vt:lpstr>Как успешно разрешать конфликт (3)</vt:lpstr>
      <vt:lpstr>Для разрешения конфликта</vt:lpstr>
      <vt:lpstr>        1) Дай себе минуту на размышление и, что бы ни произошло, не бросайся сразу "в бой".  2) Сосчитай до десяти, сконцентрируй внимание на своем дыхании.  3) Попробуй улыбнуться и удержи улыбку несколько минут.  4) Если не удается справиться с раздражением,                                                       уйди и побудь наедине с собой                                       некоторое время.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вести себя в конфликтной ситуации</dc:title>
  <dc:creator>User</dc:creator>
  <cp:lastModifiedBy>User</cp:lastModifiedBy>
  <cp:revision>17</cp:revision>
  <dcterms:created xsi:type="dcterms:W3CDTF">2015-02-03T21:20:47Z</dcterms:created>
  <dcterms:modified xsi:type="dcterms:W3CDTF">2020-02-12T10:30:29Z</dcterms:modified>
</cp:coreProperties>
</file>