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7" r:id="rId21"/>
    <p:sldId id="276" r:id="rId22"/>
    <p:sldId id="286" r:id="rId23"/>
    <p:sldId id="281" r:id="rId24"/>
    <p:sldId id="285" r:id="rId25"/>
    <p:sldId id="277" r:id="rId26"/>
    <p:sldId id="284" r:id="rId27"/>
    <p:sldId id="278" r:id="rId28"/>
    <p:sldId id="288" r:id="rId29"/>
    <p:sldId id="283" r:id="rId30"/>
    <p:sldId id="279" r:id="rId31"/>
    <p:sldId id="282" r:id="rId32"/>
    <p:sldId id="291" r:id="rId33"/>
    <p:sldId id="28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A2653-6F4E-46FC-88C3-4A34FF3CFF7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9FE82-8F03-4C87-9885-3E2563ACB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7E6DE-B5C8-474E-8ADE-27139DF32B8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992D-3C73-4C99-893F-0AD153ADBB05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E87C-51E3-4602-8743-BA95613E3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гер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85750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7072313" y="2071688"/>
            <a:ext cx="1708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/>
              <a:t>ПЕРМСКИЙ КРАЙ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619672" y="3214688"/>
            <a:ext cx="737510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i="1" dirty="0"/>
              <a:t>                </a:t>
            </a:r>
          </a:p>
          <a:p>
            <a:endParaRPr lang="ru-RU" sz="3600" b="1" i="1" dirty="0"/>
          </a:p>
          <a:p>
            <a:r>
              <a:rPr lang="ru-RU" sz="3600" b="1" i="1" dirty="0"/>
              <a:t>                </a:t>
            </a:r>
          </a:p>
          <a:p>
            <a:r>
              <a:rPr lang="ru-RU" sz="3600" b="1" i="1" dirty="0"/>
              <a:t>                  </a:t>
            </a:r>
            <a:r>
              <a:rPr lang="ru-RU" sz="3600" b="1" i="1" dirty="0" smtClean="0"/>
              <a:t>МОЯ МАЛАЯ РОДИНА</a:t>
            </a:r>
            <a:endParaRPr lang="ru-RU" sz="3600" b="1" i="1" dirty="0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143625" y="5857875"/>
            <a:ext cx="20172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Презентация </a:t>
            </a:r>
          </a:p>
          <a:p>
            <a:r>
              <a:rPr lang="ru-RU" dirty="0" smtClean="0"/>
              <a:t>Тимофеевой И.Ю.</a:t>
            </a:r>
          </a:p>
          <a:p>
            <a:r>
              <a:rPr lang="ru-RU" dirty="0" smtClean="0"/>
              <a:t>МАОУ «СОШ№41»</a:t>
            </a:r>
            <a:endParaRPr lang="ru-RU" dirty="0"/>
          </a:p>
        </p:txBody>
      </p:sp>
      <p:pic>
        <p:nvPicPr>
          <p:cNvPr id="3078" name="Рисунок 5" descr="Maksimovsky_rock_Chusovaya_ri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4929188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Дом Купеческого собрания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500570"/>
            <a:ext cx="8758238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/>
              <a:t>     Был построен в 1863 году.</a:t>
            </a:r>
          </a:p>
          <a:p>
            <a:pPr>
              <a:buNone/>
            </a:pPr>
            <a:r>
              <a:rPr lang="ru-RU" sz="2100" b="1" dirty="0" smtClean="0"/>
              <a:t>     Клуб был открыт купцами в знак протеста против Благородного собрания, куда допускались только лица во фраках.</a:t>
            </a:r>
          </a:p>
          <a:p>
            <a:pPr>
              <a:buNone/>
            </a:pPr>
            <a:r>
              <a:rPr lang="ru-RU" sz="2100" b="1" dirty="0" smtClean="0"/>
              <a:t>     В годы советской власти в Доме Купеческого собрания размещался Обком ВЛКСМ.</a:t>
            </a:r>
            <a:endParaRPr lang="ru-RU" sz="2100" b="1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5214974" cy="3179862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Здание бывшего Инженерного общества</a:t>
            </a:r>
            <a:endParaRPr lang="ru-RU" b="1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57364"/>
            <a:ext cx="6608301" cy="4429156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9504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Здание бывшей городской думы</a:t>
            </a:r>
            <a:endParaRPr lang="ru-RU" sz="4000" b="1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674617" cy="292895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4500570"/>
            <a:ext cx="8501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Ныне это - городская библиотека им. Пушкина</a:t>
            </a:r>
          </a:p>
          <a:p>
            <a:pPr algn="just">
              <a:buNone/>
            </a:pPr>
            <a:r>
              <a:rPr lang="ru-RU" b="1" dirty="0" smtClean="0"/>
              <a:t>Считается, что именно здание бывшей городской думы изображено в романе «Доктор Живаго» Бориса Пастернака как «</a:t>
            </a:r>
            <a:r>
              <a:rPr lang="ru-RU" b="1" dirty="0" err="1" smtClean="0"/>
              <a:t>Юрятинская</a:t>
            </a:r>
            <a:r>
              <a:rPr lang="ru-RU" b="1" dirty="0" smtClean="0"/>
              <a:t> городская библиотека».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214422"/>
            <a:ext cx="39290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Предполагаемый архитектор здания – Петр Васильев. </a:t>
            </a:r>
          </a:p>
          <a:p>
            <a:r>
              <a:rPr lang="ru-RU" b="1" dirty="0" smtClean="0"/>
              <a:t>Здание  построено в конце XVIII века  купцом и городским главой Перми Иваном </a:t>
            </a:r>
            <a:r>
              <a:rPr lang="ru-RU" b="1" dirty="0" err="1" smtClean="0"/>
              <a:t>Жмаевым</a:t>
            </a:r>
            <a:r>
              <a:rPr lang="ru-RU" b="1" dirty="0" smtClean="0"/>
              <a:t> для своей семьи.</a:t>
            </a:r>
          </a:p>
          <a:p>
            <a:r>
              <a:rPr lang="ru-RU" b="1" dirty="0" smtClean="0"/>
              <a:t>Позже здесь располагались </a:t>
            </a:r>
            <a:r>
              <a:rPr lang="ru-RU" b="1" dirty="0" err="1" smtClean="0"/>
              <a:t>Марьинский</a:t>
            </a:r>
            <a:r>
              <a:rPr lang="ru-RU" b="1" dirty="0" smtClean="0"/>
              <a:t> банк, Купеческий клуб и Пермская городская дума, которая и передала здание в дар пермякам .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pPr algn="ctr"/>
            <a:r>
              <a:rPr lang="ru-RU" b="1" dirty="0" smtClean="0"/>
              <a:t>Ротонда в парке им. Горького</a:t>
            </a:r>
            <a:endParaRPr lang="ru-RU" b="1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5"/>
            <a:ext cx="3643338" cy="464711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43372" y="13572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Построена по проекту  архитектора </a:t>
            </a:r>
            <a:r>
              <a:rPr lang="ru-RU" b="1" dirty="0" err="1" smtClean="0"/>
              <a:t>Свиязева</a:t>
            </a:r>
            <a:r>
              <a:rPr lang="ru-RU" b="1" dirty="0" smtClean="0"/>
              <a:t> в 1824 году  для встречи императора Александра I, обозревавшего восточные окраины России. Государь находился в Перми с 30 сентября по 3 октября.</a:t>
            </a:r>
            <a:endParaRPr lang="ru-RU" b="1" dirty="0"/>
          </a:p>
        </p:txBody>
      </p:sp>
      <p:pic>
        <p:nvPicPr>
          <p:cNvPr id="6" name="Picture 13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5357818" y="3357562"/>
            <a:ext cx="2165522" cy="257176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6" y="614364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Александр</a:t>
            </a:r>
            <a:r>
              <a:rPr lang="en-US" b="1" dirty="0" smtClean="0"/>
              <a:t> I</a:t>
            </a:r>
            <a:endParaRPr lang="ru-RU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95046"/>
          </a:xfrm>
        </p:spPr>
        <p:txBody>
          <a:bodyPr/>
          <a:lstStyle/>
          <a:p>
            <a:r>
              <a:rPr lang="ru-RU" b="1" dirty="0" smtClean="0"/>
              <a:t>Петропавловский собор</a:t>
            </a:r>
            <a:endParaRPr lang="ru-RU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5072098" cy="3877751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- одно из первых каменных сооружений города, памятник русского провинциального барокко.</a:t>
            </a:r>
            <a:endParaRPr lang="ru-RU" sz="2200" b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/>
          <a:lstStyle/>
          <a:p>
            <a:pPr algn="ctr"/>
            <a:r>
              <a:rPr lang="ru-RU" b="1" dirty="0" smtClean="0"/>
              <a:t>Речной вокзал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4786322"/>
            <a:ext cx="8715436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     Архитектор Гринберг, строительство окончено в 1940 году. Это последний проект выдающегося советского архитектора.</a:t>
            </a:r>
          </a:p>
          <a:p>
            <a:pPr>
              <a:buNone/>
            </a:pPr>
            <a:r>
              <a:rPr lang="ru-RU" sz="2200" b="1" dirty="0" smtClean="0"/>
              <a:t>	Здание речного вокзала построено в стиле «сталинского ампира».</a:t>
            </a:r>
          </a:p>
          <a:p>
            <a:endParaRPr lang="ru-RU" sz="2200" b="1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142984"/>
            <a:ext cx="5000660" cy="348235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b="1" dirty="0" smtClean="0"/>
              <a:t>Памятник-паровоз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714884"/>
            <a:ext cx="9144000" cy="181926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Недалеко от речного вокзала Пермь-1 на вечную стоянку установлен паровоз ХХХ.</a:t>
            </a:r>
            <a:br>
              <a:rPr lang="ru-RU" b="1" dirty="0" smtClean="0"/>
            </a:br>
            <a:r>
              <a:rPr lang="ru-RU" b="1" dirty="0" smtClean="0"/>
              <a:t>Это памятник железнодорожникам, погибшим в годы войны.</a:t>
            </a:r>
            <a:endParaRPr lang="ru-RU" b="1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57298"/>
            <a:ext cx="4714908" cy="321179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9469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Часовня святителя Стефания Пермского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000108"/>
            <a:ext cx="878687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b="1" dirty="0" smtClean="0"/>
              <a:t>	- Посвящена распространителю христианства, крестившему многочисленных пермских язычников в XIV веке, Стефанию Пермскому, причисленному Русской православной церковью к лику святых.</a:t>
            </a:r>
            <a:endParaRPr lang="ru-RU" sz="2200" b="1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5591188" cy="389358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/>
              <a:t>Пермский государственный театр юного зрителя</a:t>
            </a:r>
            <a:br>
              <a:rPr lang="ru-RU" sz="3500" b="1" dirty="0" smtClean="0"/>
            </a:br>
            <a:endParaRPr lang="ru-RU" sz="3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214950"/>
            <a:ext cx="9144000" cy="1420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- Занимает двухэтажный особняк в стиле модерн, построенный в конце 19 века богатой </a:t>
            </a:r>
            <a:r>
              <a:rPr lang="ru-RU" b="1" dirty="0" err="1" smtClean="0"/>
              <a:t>пароходчицей</a:t>
            </a:r>
            <a:r>
              <a:rPr lang="ru-RU" b="1" dirty="0" smtClean="0"/>
              <a:t> и меценаткой Е. И. Любимовой (архитектор А. </a:t>
            </a:r>
            <a:r>
              <a:rPr lang="ru-RU" b="1" dirty="0" err="1" smtClean="0"/>
              <a:t>Турчевич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167322" cy="3444881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Пермский краевой музей</a:t>
            </a:r>
            <a:endParaRPr lang="ru-RU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948477" cy="435771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5011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Дата основания города Перми - </a:t>
            </a:r>
            <a:r>
              <a:rPr lang="ru-RU" sz="2200" b="1" dirty="0" smtClean="0">
                <a:solidFill>
                  <a:schemeClr val="accent1"/>
                </a:solidFill>
              </a:rPr>
              <a:t>1723 </a:t>
            </a:r>
            <a:r>
              <a:rPr lang="ru-RU" sz="2200" b="1" dirty="0" smtClean="0"/>
              <a:t>год.</a:t>
            </a:r>
          </a:p>
          <a:p>
            <a:pPr algn="just"/>
            <a:r>
              <a:rPr lang="ru-RU" sz="2200" b="1" dirty="0" smtClean="0"/>
              <a:t>     Согласно одной из гипотез название “Пермь” происходит от вепсского слова </a:t>
            </a:r>
            <a:r>
              <a:rPr lang="ru-RU" sz="2200" b="1" dirty="0" err="1" smtClean="0"/>
              <a:t>перама</a:t>
            </a:r>
            <a:r>
              <a:rPr lang="ru-RU" sz="2200" b="1" dirty="0" smtClean="0"/>
              <a:t> — «далёкая земля». </a:t>
            </a:r>
          </a:p>
          <a:p>
            <a:pPr algn="just"/>
            <a:r>
              <a:rPr lang="ru-RU" sz="2200" b="1" dirty="0" smtClean="0"/>
              <a:t>     С 1940 по 1957 год город Пермь носил название Молотов.</a:t>
            </a:r>
          </a:p>
          <a:p>
            <a:pPr algn="just"/>
            <a:r>
              <a:rPr lang="ru-RU" sz="2200" b="1" dirty="0" smtClean="0"/>
              <a:t>     Население Перми  в 2010 году составило 987,2 тыс. человек.</a:t>
            </a:r>
          </a:p>
          <a:p>
            <a:pPr algn="just"/>
            <a:r>
              <a:rPr lang="ru-RU" sz="2200" b="1" dirty="0" smtClean="0"/>
              <a:t>     Город Пермь расположен на реке Каме, в географической зоне, называемой “</a:t>
            </a:r>
            <a:r>
              <a:rPr lang="ru-RU" sz="2200" b="1" dirty="0" err="1" smtClean="0"/>
              <a:t>Вятко-Камская</a:t>
            </a:r>
            <a:r>
              <a:rPr lang="ru-RU" sz="2200" b="1" dirty="0" smtClean="0"/>
              <a:t> тайга”. Кама - четвертая по длине река Европы. Ее длина составляет 1805 км.</a:t>
            </a:r>
            <a:br>
              <a:rPr lang="ru-RU" sz="2200" b="1" dirty="0" smtClean="0"/>
            </a:br>
            <a:r>
              <a:rPr lang="ru-RU" sz="2200" b="1" dirty="0" smtClean="0"/>
              <a:t>Город является важным речным портом. Пассажирские теплоходы, грузовые суда и баржи приходят в Пермь с пяти морей. Набережная Камы возле речного вокзала - одно из наиболее живописных мест.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50070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285728"/>
            <a:ext cx="8215370" cy="1113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сведения о городе</a:t>
            </a:r>
            <a:endParaRPr kumimoji="0" lang="ru-RU" sz="3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9" y="42860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solidFill>
                  <a:schemeClr val="bg1"/>
                </a:solidFill>
              </a:rPr>
              <a:t>Ангел Камы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169" name="Picture 1" descr="C:\Documents and Settings\Admin\Рабочий стол\ВСЁ\НОВАЯ ПРЕЗЕНТ\Ангел Камы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857620" cy="5429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143372" y="428604"/>
            <a:ext cx="50006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Длина реки Камы составляет 1805 километров. Даже одно из толкований имени Камы относят к удмуртскому «</a:t>
            </a:r>
            <a:r>
              <a:rPr lang="ru-RU" sz="2400" dirty="0" err="1">
                <a:solidFill>
                  <a:schemeClr val="bg1"/>
                </a:solidFill>
              </a:rPr>
              <a:t>кема</a:t>
            </a:r>
            <a:r>
              <a:rPr lang="ru-RU" sz="2400" dirty="0">
                <a:solidFill>
                  <a:schemeClr val="bg1"/>
                </a:solidFill>
              </a:rPr>
              <a:t>», что означает «длинная».В некоторых языках корень «</a:t>
            </a:r>
            <a:r>
              <a:rPr lang="ru-RU" sz="2400" dirty="0" err="1">
                <a:solidFill>
                  <a:schemeClr val="bg1"/>
                </a:solidFill>
              </a:rPr>
              <a:t>кам</a:t>
            </a:r>
            <a:r>
              <a:rPr lang="ru-RU" sz="2400" dirty="0">
                <a:solidFill>
                  <a:schemeClr val="bg1"/>
                </a:solidFill>
              </a:rPr>
              <a:t>» или «</a:t>
            </a:r>
            <a:r>
              <a:rPr lang="ru-RU" sz="2400" dirty="0" err="1">
                <a:solidFill>
                  <a:schemeClr val="bg1"/>
                </a:solidFill>
              </a:rPr>
              <a:t>кама</a:t>
            </a:r>
            <a:r>
              <a:rPr lang="ru-RU" sz="2400" dirty="0">
                <a:solidFill>
                  <a:schemeClr val="bg1"/>
                </a:solidFill>
              </a:rPr>
              <a:t>» переводился просто как «река» или «вода». Существует также версия, связанная с мифологическим персонажем — богатырем Кама (иногда Кома), который спас человечество от потопа, прорыв в земле канал. Тем не менее, самое популярное толкование названия Камы связано с именем индийского божества любви — Кама.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/>
              <a:t>Памятник Героям фронта и тыла</a:t>
            </a:r>
            <a:endParaRPr lang="ru-RU" sz="3500" b="1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096042" cy="4572032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" y="285728"/>
            <a:ext cx="357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solidFill>
                  <a:schemeClr val="bg1"/>
                </a:solidFill>
              </a:rPr>
              <a:t>Возрождение</a:t>
            </a:r>
            <a:r>
              <a:rPr lang="ru-RU" sz="4000" u="sng" dirty="0">
                <a:solidFill>
                  <a:schemeClr val="bg1"/>
                </a:solidFill>
              </a:rPr>
              <a:t>»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265" name="Picture 1" descr="C:\Documents and Settings\Admin\Рабочий стол\ВСЁ\НОВАЯ ПРЕЗЕНТ\возрождение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3571868" cy="5214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357522" y="0"/>
            <a:ext cx="578647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Скульптура, изображающая русалку, символически отображает хрупкую связь между человеком и природой. </a:t>
            </a:r>
            <a:r>
              <a:rPr lang="ru-RU" sz="2800" u="sng" dirty="0" smtClean="0">
                <a:solidFill>
                  <a:schemeClr val="bg1"/>
                </a:solidFill>
              </a:rPr>
              <a:t>Название  «Возрождение</a:t>
            </a:r>
            <a:r>
              <a:rPr lang="ru-RU" sz="2800" u="sng" dirty="0">
                <a:solidFill>
                  <a:schemeClr val="bg1"/>
                </a:solidFill>
              </a:rPr>
              <a:t>» </a:t>
            </a:r>
            <a:r>
              <a:rPr lang="ru-RU" sz="2800" u="sng" dirty="0" smtClean="0">
                <a:solidFill>
                  <a:schemeClr val="bg1"/>
                </a:solidFill>
              </a:rPr>
              <a:t> предполагает</a:t>
            </a:r>
            <a:r>
              <a:rPr lang="ru-RU" sz="2800" dirty="0">
                <a:solidFill>
                  <a:schemeClr val="bg1"/>
                </a:solidFill>
              </a:rPr>
              <a:t>, что эта связь может снова стать прочной. Этой идее служит и необычный материал: в металлической конструкции фигуры угадываются промышленные детали. </a:t>
            </a:r>
            <a:r>
              <a:rPr lang="ru-RU" sz="2800" dirty="0" smtClean="0">
                <a:solidFill>
                  <a:schemeClr val="bg1"/>
                </a:solidFill>
              </a:rPr>
              <a:t>Соединение индустриального  и </a:t>
            </a:r>
            <a:r>
              <a:rPr lang="ru-RU" sz="2800" dirty="0">
                <a:solidFill>
                  <a:schemeClr val="bg1"/>
                </a:solidFill>
              </a:rPr>
              <a:t>сказочного заставляет задуматься о близости и хрупкости мира фантазии и мира природы. Автор «Русалочки» — пермский скульптор Борис Уральский.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b="1" dirty="0" smtClean="0"/>
              <a:t>Сад Камней</a:t>
            </a:r>
            <a:endParaRPr lang="ru-RU" dirty="0"/>
          </a:p>
        </p:txBody>
      </p:sp>
      <p:pic>
        <p:nvPicPr>
          <p:cNvPr id="7" name="Содержимое 6" descr="Сад Камней у железнодорожного вокза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5429288" cy="3600324"/>
          </a:xfrm>
          <a:ln w="50800">
            <a:solidFill>
              <a:schemeClr val="accent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5000636"/>
            <a:ext cx="8401080" cy="16763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Расположен у железнодорожного вокзала.</a:t>
            </a:r>
          </a:p>
          <a:p>
            <a:pPr>
              <a:buNone/>
            </a:pPr>
            <a:r>
              <a:rPr lang="ru-RU" dirty="0" smtClean="0"/>
              <a:t>	Это филиал Музея пермской системы при Пермском госуниверситете.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" y="357166"/>
            <a:ext cx="3643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chemeClr val="bg1"/>
                </a:solidFill>
              </a:rPr>
              <a:t>Можжевеловый шум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41" name="Picture 1" descr="C:\Documents and Settings\Admin\Рабочий стол\ВСЁ\НОВАЯ ПРЕЗЕНТ\lможжевеловый шу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000496" cy="5072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000496" y="0"/>
            <a:ext cx="51435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Скульптура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как и другие памятники на одной из главных пешеходных улиц Перми, отсылает нас к актуальному </a:t>
            </a:r>
            <a:r>
              <a:rPr lang="ru-RU" sz="2800" dirty="0" smtClean="0">
                <a:solidFill>
                  <a:schemeClr val="bg1"/>
                </a:solidFill>
              </a:rPr>
              <a:t>вопросу </a:t>
            </a:r>
            <a:r>
              <a:rPr lang="ru-RU" sz="2800" dirty="0">
                <a:solidFill>
                  <a:schemeClr val="bg1"/>
                </a:solidFill>
              </a:rPr>
              <a:t>сосуществования человека и природных сил. Хрупкий силуэт лесного жителя, как будто прислушивающегося к происходящему </a:t>
            </a:r>
            <a:r>
              <a:rPr lang="ru-RU" sz="2800" dirty="0" smtClean="0">
                <a:solidFill>
                  <a:schemeClr val="bg1"/>
                </a:solidFill>
              </a:rPr>
              <a:t>вокруг, отражает </a:t>
            </a:r>
            <a:r>
              <a:rPr lang="ru-RU" sz="2800" dirty="0">
                <a:solidFill>
                  <a:schemeClr val="bg1"/>
                </a:solidFill>
              </a:rPr>
              <a:t>уязвимость природного начала в постиндустриальном мире. Автор скульптуры «Можжевеловый шум» — Александр </a:t>
            </a:r>
            <a:r>
              <a:rPr lang="ru-RU" sz="2800" dirty="0" smtClean="0">
                <a:solidFill>
                  <a:schemeClr val="bg1"/>
                </a:solidFill>
              </a:rPr>
              <a:t>Иванов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(Нижний Тагил).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Царь-Пушка</a:t>
            </a:r>
            <a:endParaRPr lang="ru-RU" b="1" dirty="0"/>
          </a:p>
        </p:txBody>
      </p:sp>
      <p:pic>
        <p:nvPicPr>
          <p:cNvPr id="7" name="Содержимое 6" descr="Царь-пушка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4572032" cy="3429024"/>
          </a:xfrm>
          <a:ln w="50800">
            <a:solidFill>
              <a:schemeClr val="accent1"/>
            </a:solidFill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929190" y="1214422"/>
            <a:ext cx="4000528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	Эта пушка была отлита на </a:t>
            </a:r>
            <a:r>
              <a:rPr lang="ru-RU" b="1" dirty="0" err="1" smtClean="0"/>
              <a:t>Мотовилихинском</a:t>
            </a:r>
            <a:r>
              <a:rPr lang="ru-RU" b="1" dirty="0" smtClean="0"/>
              <a:t> медеплавильном заводе в 1868 году.</a:t>
            </a:r>
          </a:p>
          <a:p>
            <a:pPr>
              <a:buNone/>
            </a:pPr>
            <a:r>
              <a:rPr lang="ru-RU" b="1" dirty="0" smtClean="0"/>
              <a:t>	Вес ядра составляет - 30 пудов, калибр - 20 дюймов.</a:t>
            </a:r>
            <a:br>
              <a:rPr lang="ru-RU" b="1" dirty="0" smtClean="0"/>
            </a:br>
            <a:r>
              <a:rPr lang="ru-RU" b="1" dirty="0" smtClean="0"/>
              <a:t>Вес ствола - 2800 пудов (один пуд - 16,38 кг)</a:t>
            </a:r>
            <a:br>
              <a:rPr lang="ru-RU" b="1" dirty="0" smtClean="0"/>
            </a:br>
            <a:r>
              <a:rPr lang="ru-RU" b="1" dirty="0" smtClean="0"/>
              <a:t>Во время первого и последнего испытания было успешно произведено 300 выстрелов.</a:t>
            </a:r>
          </a:p>
          <a:p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285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solidFill>
                  <a:schemeClr val="bg1"/>
                </a:solidFill>
              </a:rPr>
              <a:t>Парма-бриз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9217" name="Picture 1" descr="C:\Documents and Settings\Admin\Рабочий стол\ВСЁ\НОВАЯ ПРЕЗЕНТ\Парма-бри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4643470" cy="36433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785794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Скульптурная композиция «Парма-бриз» Александра Иванова посвящена Стефану Пермскому — просветителю уральских народов. Он проповедовал христианство в землях коми, создал для них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500306"/>
            <a:ext cx="45005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алфавит и перевёл на их язык основные церковные сочинения, потому святой изображен с книгой Святого Евангелия. Стефан Пермский стал первым епископом в </a:t>
            </a:r>
            <a:r>
              <a:rPr lang="ru-RU" sz="2800" dirty="0" err="1">
                <a:solidFill>
                  <a:schemeClr val="bg1"/>
                </a:solidFill>
              </a:rPr>
              <a:t>Прикамье</a:t>
            </a:r>
            <a:r>
              <a:rPr lang="ru-RU" sz="2800" dirty="0">
                <a:solidFill>
                  <a:schemeClr val="bg1"/>
                </a:solidFill>
              </a:rPr>
              <a:t>, скульптура изображает </a:t>
            </a:r>
            <a:r>
              <a:rPr lang="ru-RU" sz="2800" dirty="0" err="1" smtClean="0">
                <a:solidFill>
                  <a:schemeClr val="bg1"/>
                </a:solidFill>
              </a:rPr>
              <a:t>проповедника,совершающего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благословение.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Скульптура</a:t>
            </a:r>
            <a:br>
              <a:rPr lang="ru-RU" b="1" dirty="0" smtClean="0"/>
            </a:br>
            <a:r>
              <a:rPr lang="ru-RU" b="1" dirty="0" smtClean="0"/>
              <a:t> "Легенда о пермском медведе"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214282" y="4929198"/>
            <a:ext cx="8929718" cy="1714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/>
              <a:t>	По словам авторов проекта, идея памятника связана с представлением иностранцев о том, что "по улицам уральских городов обязательно должны ходить медведи". Скульптура находится в центральной части города, на улице Ленина.</a:t>
            </a:r>
            <a:endParaRPr lang="ru-RU" sz="1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7" name="rectole0000000009"/>
          <p:cNvGraphicFramePr>
            <a:graphicFrameLocks noChangeAspect="1"/>
          </p:cNvGraphicFramePr>
          <p:nvPr/>
        </p:nvGraphicFramePr>
        <p:xfrm>
          <a:off x="1643042" y="1571612"/>
          <a:ext cx="5715040" cy="3162692"/>
        </p:xfrm>
        <a:graphic>
          <a:graphicData uri="http://schemas.openxmlformats.org/presentationml/2006/ole">
            <p:oleObj spid="_x0000_s2050" name="Рисунок" r:id="rId4" imgW="0" imgH="0" progId="StaticMetafile">
              <p:embed/>
            </p:oleObj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642918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момента появления косолапого в центре Перми у горожан появилось поверье, что если человек потрет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бронзовому мишке нос, то его ждет удача,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гость города обязательно вернется в наши края.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Памятник медведю — конечный пункт «Зеленой Линии», главного пешеходного маршрута города Перми.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>
                <a:solidFill>
                  <a:schemeClr val="bg1"/>
                </a:solidFill>
              </a:rPr>
              <a:t>Солнышко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Documents and Settings\Admin\Рабочий стол\ВСЁ\НОВАЯ ПРЕЗЕНТ\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000496" cy="52673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071934" y="428605"/>
            <a:ext cx="50720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 Композиция «Солнышко» символизирует гармоничное единство человека с миром. Главная ее составляющая — силуэт ребенка с распахнутыми руками. Ребенок касается ладонями солнечного диска, как будто играя с лучами. В </a:t>
            </a:r>
            <a:r>
              <a:rPr lang="ru-RU" sz="2800" dirty="0" err="1">
                <a:solidFill>
                  <a:schemeClr val="bg1"/>
                </a:solidFill>
              </a:rPr>
              <a:t>малосолнечном</a:t>
            </a:r>
            <a:r>
              <a:rPr lang="ru-RU" sz="2800" dirty="0">
                <a:solidFill>
                  <a:schemeClr val="bg1"/>
                </a:solidFill>
              </a:rPr>
              <a:t> городе эта скульптура — хороший способ ненадолго позволить себе детское простодушие и ощутить «солнечный» настрой.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6215082"/>
            <a:ext cx="514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СУВОРОВ АЛЕКСАНДР Россия, Удмуртия/Ижевск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635896" y="142875"/>
            <a:ext cx="4968552" cy="6500813"/>
          </a:xfrm>
        </p:spPr>
        <p:txBody>
          <a:bodyPr>
            <a:normAutofit/>
          </a:bodyPr>
          <a:lstStyle/>
          <a:p>
            <a:pPr algn="just"/>
            <a:endParaRPr lang="ru-RU" sz="1600" dirty="0" smtClean="0"/>
          </a:p>
          <a:p>
            <a:r>
              <a:rPr lang="ru-RU" sz="1800" b="1" dirty="0" smtClean="0"/>
              <a:t>9 июня 1998 г. </a:t>
            </a:r>
            <a:r>
              <a:rPr lang="ru-RU" sz="1800" dirty="0" smtClean="0"/>
              <a:t>Решением №113 Пермской городской Думы было принято "Положение о гербе города Перми". </a:t>
            </a:r>
          </a:p>
          <a:p>
            <a:pPr algn="ctr"/>
            <a:r>
              <a:rPr lang="ru-RU" sz="1800" b="1" i="1" dirty="0" smtClean="0"/>
              <a:t>Официальное описание герба:</a:t>
            </a:r>
          </a:p>
          <a:p>
            <a:pPr algn="just"/>
            <a:r>
              <a:rPr lang="ru-RU" sz="1800" i="1" dirty="0" smtClean="0"/>
              <a:t>"1.1. Герб города Перми представляет собой изображение серебряного медведя, идущего влево (</a:t>
            </a:r>
            <a:r>
              <a:rPr lang="ru-RU" sz="1800" i="1" dirty="0" err="1" smtClean="0"/>
              <a:t>геральдически</a:t>
            </a:r>
            <a:r>
              <a:rPr lang="ru-RU" sz="1800" i="1" dirty="0" smtClean="0"/>
              <a:t> вправо), помещенного на червленом (красном) геральдическом щите, несущего на спине Евангелие в золотом окладе, над ним серебряный четырехконечный, равносторонний крест с расширяющимися концами. </a:t>
            </a:r>
            <a:br>
              <a:rPr lang="ru-RU" sz="1800" i="1" dirty="0" smtClean="0"/>
            </a:br>
            <a:r>
              <a:rPr lang="ru-RU" sz="1800" i="1" dirty="0" smtClean="0"/>
              <a:t>1.2. Геральдическое описание герба города Перми гласит: "В червленом (красном) поле серебряный идущий медведь, несущий на спине золотое Евангелие и сопровождаемый во главе щита серебряным уширенным крестом.</a:t>
            </a:r>
            <a:endParaRPr lang="ru-RU" sz="18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8572" r="7856"/>
          <a:stretch>
            <a:fillRect/>
          </a:stretch>
        </p:blipFill>
        <p:spPr bwMode="auto">
          <a:xfrm>
            <a:off x="214282" y="1428736"/>
            <a:ext cx="3143272" cy="376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Памятник ушам: Пермяк - соленые уши.</a:t>
            </a:r>
            <a:endParaRPr lang="ru-RU" sz="3000" b="1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304639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/>
              <a:t>	    Появился в Перми в апреле 2006 года.</a:t>
            </a:r>
          </a:p>
          <a:p>
            <a:pPr algn="just">
              <a:buNone/>
            </a:pPr>
            <a:r>
              <a:rPr lang="ru-RU" sz="1800" b="1" dirty="0" smtClean="0"/>
              <a:t>	    Памятник является отражением поговорки “Пермяк соленые уши”, которая ведет свою историю с развитием соляного промысла в верховьях Камы. Памятник соленым ушам это композиция из столбика и овальной рамки с ушами. Автор - Рустам Исмагилов.</a:t>
            </a:r>
          </a:p>
          <a:p>
            <a:pPr algn="just"/>
            <a:endParaRPr lang="ru-RU" sz="1800" b="1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rectole0000000027"/>
          <p:cNvGraphicFramePr>
            <a:graphicFrameLocks noChangeAspect="1"/>
          </p:cNvGraphicFramePr>
          <p:nvPr/>
        </p:nvGraphicFramePr>
        <p:xfrm>
          <a:off x="2071670" y="2857496"/>
          <a:ext cx="5357850" cy="3750495"/>
        </p:xfrm>
        <a:graphic>
          <a:graphicData uri="http://schemas.openxmlformats.org/presentationml/2006/ole">
            <p:oleObj spid="_x0000_s3074" name="Рисунок" r:id="rId3" imgW="0" imgH="0" progId="StaticMetafile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 descr="C:\Documents and Settings\Admin\Рабочий стол\ВСЁ\НОВАЯ ПРЕЗЕНТ\и была древняя легенда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54"/>
            <a:ext cx="4429156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4481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была древняя легенда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480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Пермский край славится красотой и богатством своей природы. В скульптуре Дмитрия </a:t>
            </a:r>
            <a:r>
              <a:rPr lang="ru-RU" sz="2400" dirty="0" err="1">
                <a:solidFill>
                  <a:schemeClr val="bg1"/>
                </a:solidFill>
              </a:rPr>
              <a:t>Прибыльнова</a:t>
            </a:r>
            <a:r>
              <a:rPr lang="ru-RU" sz="2400" dirty="0">
                <a:solidFill>
                  <a:schemeClr val="bg1"/>
                </a:solidFill>
              </a:rPr>
              <a:t> присутствуют мотивы пермского звериного стиля, в котором отразились представления предков о мире и человеке в нем</a:t>
            </a:r>
            <a:r>
              <a:rPr lang="ru-RU" sz="24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643050"/>
            <a:ext cx="4214842" cy="5036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Главными персонажами легенд были существа, соединяющие в себе черты людей и животных, а также духи небесного и подземного миров. Круглая скульптура отражает эти образы. Древний ящер символически изображает основу мира, а два антропоморфных существа на его спине отражают неразрывную связь человека с духами природы.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3382144" cy="1008111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На подлете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2" y="908720"/>
            <a:ext cx="432048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Скульптура изображает аиста, который несет ребенка. Сказочная версия о появлении детей на свет в этой работе Константина </a:t>
            </a:r>
            <a:r>
              <a:rPr lang="ru-RU" dirty="0" err="1" smtClean="0">
                <a:solidFill>
                  <a:schemeClr val="tx1"/>
                </a:solidFill>
              </a:rPr>
              <a:t>Сиряченко</a:t>
            </a:r>
            <a:r>
              <a:rPr lang="ru-RU" dirty="0" smtClean="0">
                <a:solidFill>
                  <a:schemeClr val="tx1"/>
                </a:solidFill>
              </a:rPr>
              <a:t> приобретает новое звучание. Фигура аиста очень динамична, что создает удивительную выразительность.</a:t>
            </a:r>
          </a:p>
          <a:p>
            <a:endParaRPr lang="ru-RU" dirty="0"/>
          </a:p>
        </p:txBody>
      </p:sp>
      <p:pic>
        <p:nvPicPr>
          <p:cNvPr id="7" name="Picture 2" descr="C:\Documents and Settings\Admin\Рабочий стол\ВСЁ\НОВАЯ ПРЕЗЕНТ\на подлё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137728" cy="5572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Горьковский сад</a:t>
            </a:r>
            <a:endParaRPr lang="ru-RU" b="1" dirty="0"/>
          </a:p>
        </p:txBody>
      </p:sp>
      <p:pic>
        <p:nvPicPr>
          <p:cNvPr id="5" name="Рисунок 4" descr="1788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30" b="130"/>
          <a:stretch>
            <a:fillRect/>
          </a:stretch>
        </p:blipFill>
        <p:spPr>
          <a:xfrm>
            <a:off x="1000100" y="1071546"/>
            <a:ext cx="7334250" cy="5486400"/>
          </a:xfrm>
          <a:ln w="508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70"/>
          <p:cNvPicPr>
            <a:picLocks noChangeAspect="1" noChangeArrowheads="1"/>
          </p:cNvPicPr>
          <p:nvPr/>
        </p:nvPicPr>
        <p:blipFill>
          <a:blip r:embed="rId2" cstate="print">
            <a:lum bright="4000" contrast="-52000"/>
          </a:blip>
          <a:srcRect/>
          <a:stretch>
            <a:fillRect/>
          </a:stretch>
        </p:blipFill>
        <p:spPr bwMode="auto">
          <a:xfrm>
            <a:off x="0" y="0"/>
            <a:ext cx="10260013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4897437" cy="604837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Пермский край - регион уникальный в этнокультурном отношении. Многовековая история народов </a:t>
            </a:r>
            <a:r>
              <a:rPr lang="ru-RU" dirty="0" err="1"/>
              <a:t>Прикамья</a:t>
            </a:r>
            <a:r>
              <a:rPr lang="ru-RU" dirty="0"/>
              <a:t> показывает, что его осваивали разные по происхождению, языку, хозяйственному укладу, традициям народы.  </a:t>
            </a:r>
          </a:p>
        </p:txBody>
      </p:sp>
      <p:pic>
        <p:nvPicPr>
          <p:cNvPr id="7173" name="Picture 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1052513"/>
            <a:ext cx="374332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oda"/>
          <p:cNvPicPr>
            <a:picLocks noChangeAspect="1" noChangeArrowheads="1"/>
          </p:cNvPicPr>
          <p:nvPr/>
        </p:nvPicPr>
        <p:blipFill>
          <a:blip r:embed="rId2" cstate="print">
            <a:lum bright="30000" contrast="-32000"/>
          </a:blip>
          <a:srcRect/>
          <a:stretch>
            <a:fillRect/>
          </a:stretch>
        </p:blipFill>
        <p:spPr bwMode="auto">
          <a:xfrm>
            <a:off x="0" y="0"/>
            <a:ext cx="10117138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dirty="0"/>
              <a:t> Семь народов – русские, коми-пермяки, удмурты, марийцы, манси, татары и башкиры являются традиционно проживающими в </a:t>
            </a:r>
            <a:r>
              <a:rPr lang="ru-RU" sz="4400" dirty="0" err="1"/>
              <a:t>Прикамье</a:t>
            </a:r>
            <a:r>
              <a:rPr lang="ru-RU" sz="4400" dirty="0"/>
              <a:t>. 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рус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07950" y="0"/>
            <a:ext cx="10801350" cy="6869113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6021388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rgbClr val="000000"/>
                </a:solidFill>
              </a:rPr>
              <a:t>РУССКИЕ</a:t>
            </a:r>
          </a:p>
        </p:txBody>
      </p:sp>
      <p:pic>
        <p:nvPicPr>
          <p:cNvPr id="15366" name="Picture 6" descr="russian-native-costume-0020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коми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87350"/>
            <a:ext cx="10836275" cy="72453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2825"/>
            <a:ext cx="8229600" cy="615950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КОМИ-ПЕРМЯКИ Чердынский уезд</a:t>
            </a:r>
          </a:p>
        </p:txBody>
      </p:sp>
      <p:pic>
        <p:nvPicPr>
          <p:cNvPr id="16388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8788"/>
            <a:ext cx="4424363" cy="6192838"/>
          </a:xfrm>
          <a:prstGeom prst="rect">
            <a:avLst/>
          </a:prstGeom>
          <a:noFill/>
        </p:spPr>
      </p:pic>
      <p:pic>
        <p:nvPicPr>
          <p:cNvPr id="16389" name="Picture 5" descr="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49275"/>
            <a:ext cx="342900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татары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756775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021388"/>
            <a:ext cx="822960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ТАТАРЫ г. Кунгур</a:t>
            </a:r>
          </a:p>
        </p:txBody>
      </p:sp>
      <p:pic>
        <p:nvPicPr>
          <p:cNvPr id="17413" name="Picture 5" descr="l100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0"/>
            <a:ext cx="5867400" cy="578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мансийский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94800" cy="9909175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949950"/>
            <a:ext cx="8229600" cy="544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МАНСИ</a:t>
            </a:r>
          </a:p>
        </p:txBody>
      </p:sp>
      <p:pic>
        <p:nvPicPr>
          <p:cNvPr id="18436" name="Picture 4" descr="800px-Ma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8459787" cy="582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714508" y="-1714508"/>
            <a:ext cx="857232" cy="4286248"/>
          </a:xfrm>
        </p:spPr>
        <p:txBody>
          <a:bodyPr/>
          <a:lstStyle/>
          <a:p>
            <a:pPr algn="ctr"/>
            <a:r>
              <a:rPr lang="ru-RU" b="1" dirty="0" err="1" smtClean="0"/>
              <a:t>фЛАГ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67944" y="357142"/>
            <a:ext cx="4857784" cy="5952178"/>
          </a:xfrm>
        </p:spPr>
        <p:txBody>
          <a:bodyPr>
            <a:noAutofit/>
          </a:bodyPr>
          <a:lstStyle/>
          <a:p>
            <a:r>
              <a:rPr lang="ru-RU" sz="1900" dirty="0" smtClean="0"/>
              <a:t>Флаг Перми утверждён Пермской городской Думой </a:t>
            </a:r>
            <a:r>
              <a:rPr lang="ru-RU" sz="1900" b="1" dirty="0" smtClean="0"/>
              <a:t>8 июня 1999 года .</a:t>
            </a:r>
          </a:p>
          <a:p>
            <a:endParaRPr lang="ru-RU" sz="1900" dirty="0" smtClean="0"/>
          </a:p>
          <a:p>
            <a:r>
              <a:rPr lang="ru-RU" sz="1900" b="1" i="1" dirty="0" smtClean="0"/>
              <a:t>Согласно тексту Положения о флаге  </a:t>
            </a:r>
          </a:p>
          <a:p>
            <a:pPr algn="just"/>
            <a:r>
              <a:rPr lang="ru-RU" sz="1900" dirty="0" smtClean="0"/>
              <a:t>флаг Перми представляет собой «прямоугольное полотнище красного (алого) цвета, с двусторонним изображением в центре флага основных элементов герба города Перми - серебряного (белого) медведя, идущего влево к древку, несущего на спине золотое (жёлтого цвета) Евангелие, над ним серебряный (белый) четырехконечный, равносторонний крест с расширяющимися концами… Обратная сторона флага является зеркальным отображением его лицевой стороны (медведь идет влево от зрителя)».</a:t>
            </a:r>
            <a:endParaRPr lang="ru-RU" sz="19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rectole0000000021"/>
          <p:cNvGraphicFramePr>
            <a:graphicFrameLocks noChangeAspect="1"/>
          </p:cNvGraphicFramePr>
          <p:nvPr/>
        </p:nvGraphicFramePr>
        <p:xfrm>
          <a:off x="285720" y="1071546"/>
          <a:ext cx="3571900" cy="2597745"/>
        </p:xfrm>
        <a:graphic>
          <a:graphicData uri="http://schemas.openxmlformats.org/presentationml/2006/ole">
            <p:oleObj spid="_x0000_s1026" name="Рисунок" r:id="rId3" imgW="0" imgH="0" progId="StaticMetafile">
              <p:embed/>
            </p:oleObj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башкирский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458788"/>
            <a:ext cx="9144000" cy="9144001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21388"/>
            <a:ext cx="8229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БАШКИРЫ</a:t>
            </a:r>
          </a:p>
        </p:txBody>
      </p:sp>
      <p:pic>
        <p:nvPicPr>
          <p:cNvPr id="19460" name="Picture 4" descr="башкиры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350"/>
            <a:ext cx="4198938" cy="6121400"/>
          </a:xfrm>
          <a:prstGeom prst="rect">
            <a:avLst/>
          </a:prstGeom>
          <a:noFill/>
        </p:spPr>
      </p:pic>
      <p:pic>
        <p:nvPicPr>
          <p:cNvPr id="19461" name="Picture 5" descr="11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0"/>
            <a:ext cx="4586287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марийс_yu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1052175" cy="691515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092825"/>
            <a:ext cx="8229600" cy="61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МАРИЙЦЫ</a:t>
            </a:r>
          </a:p>
        </p:txBody>
      </p:sp>
      <p:pic>
        <p:nvPicPr>
          <p:cNvPr id="20485" name="Picture 5" descr="МАРИЙЦЫbl_an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0"/>
            <a:ext cx="8172450" cy="6129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удмуртский (2)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86863" cy="9477375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2825"/>
            <a:ext cx="8229600" cy="544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УДМУРТЫ</a:t>
            </a:r>
          </a:p>
        </p:txBody>
      </p:sp>
      <p:pic>
        <p:nvPicPr>
          <p:cNvPr id="21509" name="Picture 5" descr="УДМУРТЫs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7380287" cy="571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04475" cy="6929438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latin typeface="ShellyAllegroC" pitchFamily="2" charset="0"/>
              </a:rPr>
              <a:t>На последок….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latin typeface="ShellyAllegroC" pitchFamily="2" charset="0"/>
              </a:rPr>
              <a:t>Пермский край славится красотой природы и множеством интересных народов и традиций. Любите его ведь мы тоже являемся с вами частью большой семьи! </a:t>
            </a:r>
          </a:p>
          <a:p>
            <a:pPr>
              <a:buFontTx/>
              <a:buNone/>
            </a:pPr>
            <a:endParaRPr lang="ru-RU">
              <a:latin typeface="ShellyAllegroC" pitchFamily="2" charset="0"/>
            </a:endParaRPr>
          </a:p>
          <a:p>
            <a:pPr>
              <a:buFontTx/>
              <a:buNone/>
            </a:pPr>
            <a:r>
              <a:rPr lang="ru-RU">
                <a:latin typeface="ShellyAllegroC" pitchFamily="2" charset="0"/>
              </a:rPr>
              <a:t>Пермский край – наша малая родина!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ДОСТОПРИМЕЧАТЕЛЬНОСТИ ГОРОДА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arkg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785786" y="2571744"/>
            <a:ext cx="7625066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/>
              <a:t>Кафедральный собор </a:t>
            </a:r>
            <a:r>
              <a:rPr lang="ru-RU" sz="2500" b="1" dirty="0" err="1" smtClean="0"/>
              <a:t>Спасо-Преображенского</a:t>
            </a:r>
            <a:r>
              <a:rPr lang="ru-RU" sz="2500" b="1" dirty="0" smtClean="0"/>
              <a:t> монастыря и архиерейский дом</a:t>
            </a:r>
            <a:endParaRPr lang="ru-RU" sz="25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071546"/>
            <a:ext cx="5214942" cy="3071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		Построены в  1793-1832 г.</a:t>
            </a:r>
          </a:p>
          <a:p>
            <a:pPr>
              <a:buNone/>
            </a:pPr>
            <a:r>
              <a:rPr lang="ru-RU" sz="1800" b="1" dirty="0" smtClean="0"/>
              <a:t>		При строительстве кафедрального собора </a:t>
            </a:r>
            <a:r>
              <a:rPr lang="ru-RU" sz="1800" b="1" dirty="0" err="1" smtClean="0"/>
              <a:t>Спасо-преображенского</a:t>
            </a:r>
            <a:r>
              <a:rPr lang="ru-RU" sz="1800" b="1" dirty="0" smtClean="0"/>
              <a:t> монастыря был использован камень разобранного </a:t>
            </a:r>
            <a:r>
              <a:rPr lang="ru-RU" sz="1800" b="1" dirty="0" err="1" smtClean="0"/>
              <a:t>Пыскорского</a:t>
            </a:r>
            <a:r>
              <a:rPr lang="ru-RU" sz="1800" b="1" dirty="0" smtClean="0"/>
              <a:t> монастыря, созданного в устье реки </a:t>
            </a:r>
            <a:r>
              <a:rPr lang="ru-RU" sz="1800" b="1" dirty="0" err="1" smtClean="0"/>
              <a:t>Пыскор</a:t>
            </a:r>
            <a:r>
              <a:rPr lang="ru-RU" sz="1800" b="1" dirty="0" smtClean="0"/>
              <a:t> около 1560 г.</a:t>
            </a:r>
            <a:br>
              <a:rPr lang="ru-RU" sz="1800" b="1" dirty="0" smtClean="0"/>
            </a:br>
            <a:r>
              <a:rPr lang="ru-RU" sz="1800" b="1" dirty="0" smtClean="0"/>
              <a:t>	Высота колокольни была 67-метров. Она построена в стиле русского классицизма. Предположительно, автор - Г.Х. </a:t>
            </a:r>
            <a:r>
              <a:rPr lang="ru-RU" sz="1800" b="1" dirty="0" err="1" smtClean="0"/>
              <a:t>Паульсен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000528" cy="2887881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454967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       Реставрировался кафедральный собор в 1853 архитектором Г.П. Летучим и в 1901, Р.О. </a:t>
            </a:r>
            <a:r>
              <a:rPr lang="ru-RU" b="1" dirty="0" err="1" smtClean="0"/>
              <a:t>Карвовским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    В годы гражданской войны в колокольню попал снаряд, и верхний этаж кафедрального собора </a:t>
            </a:r>
            <a:r>
              <a:rPr lang="ru-RU" b="1" dirty="0" err="1" smtClean="0"/>
              <a:t>Спасо-преображенского</a:t>
            </a:r>
            <a:r>
              <a:rPr lang="ru-RU" b="1" dirty="0" smtClean="0"/>
              <a:t> монастыря сгорел. Позднее его не стали восстанавливать, и сейчас колокольня на один этаж ниже.</a:t>
            </a:r>
          </a:p>
          <a:p>
            <a:pPr>
              <a:buNone/>
            </a:pPr>
            <a:r>
              <a:rPr lang="ru-RU" b="1" dirty="0" smtClean="0"/>
              <a:t>        Сегодня здесь расположена картинная галерея и краеведческий музей.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/>
              <a:t>Дом </a:t>
            </a:r>
            <a:r>
              <a:rPr lang="ru-RU" b="1" dirty="0" err="1" smtClean="0"/>
              <a:t>Грибушина</a:t>
            </a:r>
            <a:endParaRPr lang="ru-RU" b="1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86610" cy="5089958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7494"/>
            <a:ext cx="900115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Комплекс зданий бывшей пермской семинарии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15016"/>
            <a:ext cx="9144000" cy="8493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	В пермской семинарии учились Д. </a:t>
            </a:r>
            <a:r>
              <a:rPr lang="ru-RU" sz="2000" b="1" dirty="0" err="1" smtClean="0"/>
              <a:t>Мамин-Сибиряк</a:t>
            </a:r>
            <a:r>
              <a:rPr lang="ru-RU" sz="2000" b="1" dirty="0" smtClean="0"/>
              <a:t>, П.Бажов,     Н. Попов.</a:t>
            </a:r>
          </a:p>
          <a:p>
            <a:pPr algn="just"/>
            <a:endParaRPr lang="ru-RU" sz="2000" b="1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4929222" cy="3696917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285860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Архитектор </a:t>
            </a:r>
            <a:r>
              <a:rPr lang="ru-RU" sz="2000" b="1" dirty="0" err="1" smtClean="0"/>
              <a:t>И.И.Свиязев</a:t>
            </a:r>
            <a:r>
              <a:rPr lang="ru-RU" sz="2000" b="1" dirty="0" smtClean="0"/>
              <a:t>.  Строительство велось в 1829 – 1831 гг.</a:t>
            </a:r>
            <a:endParaRPr lang="ru-RU" sz="2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/>
              <a:t>Духовное училище </a:t>
            </a:r>
            <a:br>
              <a:rPr lang="ru-RU" sz="3000" b="1" dirty="0" smtClean="0"/>
            </a:br>
            <a:r>
              <a:rPr lang="ru-RU" sz="3000" b="1" dirty="0" smtClean="0"/>
              <a:t>(сейчас — Пермский государственный институт искусств и культуры)</a:t>
            </a:r>
            <a:endParaRPr lang="ru-RU" sz="3000" b="1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1168</Words>
  <Application>Microsoft Office PowerPoint</Application>
  <PresentationFormat>Экран (4:3)</PresentationFormat>
  <Paragraphs>110</Paragraphs>
  <Slides>43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 Office</vt:lpstr>
      <vt:lpstr>Рисунок</vt:lpstr>
      <vt:lpstr>Слайд 1</vt:lpstr>
      <vt:lpstr>Слайд 2</vt:lpstr>
      <vt:lpstr>Слайд 3</vt:lpstr>
      <vt:lpstr>фЛАГ</vt:lpstr>
      <vt:lpstr>Слайд 5</vt:lpstr>
      <vt:lpstr>Кафедральный собор Спасо-Преображенского монастыря и архиерейский дом</vt:lpstr>
      <vt:lpstr>Дом Грибушина</vt:lpstr>
      <vt:lpstr>Комплекс зданий бывшей пермской семинарии </vt:lpstr>
      <vt:lpstr>Духовное училище  (сейчас — Пермский государственный институт искусств и культуры)</vt:lpstr>
      <vt:lpstr>Дом Купеческого собрания </vt:lpstr>
      <vt:lpstr>Здание бывшего Инженерного общества</vt:lpstr>
      <vt:lpstr>Здание бывшей городской думы</vt:lpstr>
      <vt:lpstr>Ротонда в парке им. Горького</vt:lpstr>
      <vt:lpstr>Петропавловский собор</vt:lpstr>
      <vt:lpstr>Речной вокзал</vt:lpstr>
      <vt:lpstr>Памятник-паровоз</vt:lpstr>
      <vt:lpstr>Часовня святителя Стефания Пермского </vt:lpstr>
      <vt:lpstr>Пермский государственный театр юного зрителя </vt:lpstr>
      <vt:lpstr>Пермский краевой музей</vt:lpstr>
      <vt:lpstr>Слайд 20</vt:lpstr>
      <vt:lpstr>Памятник Героям фронта и тыла</vt:lpstr>
      <vt:lpstr>Слайд 22</vt:lpstr>
      <vt:lpstr>Сад Камней</vt:lpstr>
      <vt:lpstr>Слайд 24</vt:lpstr>
      <vt:lpstr>Царь-Пушка</vt:lpstr>
      <vt:lpstr>Слайд 26</vt:lpstr>
      <vt:lpstr>Скульптура  "Легенда о пермском медведе" </vt:lpstr>
      <vt:lpstr>Слайд 28</vt:lpstr>
      <vt:lpstr>Слайд 29</vt:lpstr>
      <vt:lpstr>Памятник ушам: Пермяк - соленые уши.</vt:lpstr>
      <vt:lpstr>Слайд 31</vt:lpstr>
      <vt:lpstr>На подлете </vt:lpstr>
      <vt:lpstr>Горьковский сад</vt:lpstr>
      <vt:lpstr>Слайд 34</vt:lpstr>
      <vt:lpstr>Слайд 35</vt:lpstr>
      <vt:lpstr>Слайд 36</vt:lpstr>
      <vt:lpstr>КОМИ-ПЕРМЯКИ Чердынский уезд</vt:lpstr>
      <vt:lpstr>ТАТАРЫ г. Кунгур</vt:lpstr>
      <vt:lpstr>МАНСИ</vt:lpstr>
      <vt:lpstr>БАШКИРЫ</vt:lpstr>
      <vt:lpstr>МАРИЙЦЫ</vt:lpstr>
      <vt:lpstr>УДМУРТЫ</vt:lpstr>
      <vt:lpstr>На последок….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Admin</dc:creator>
  <cp:lastModifiedBy>Admin</cp:lastModifiedBy>
  <cp:revision>14</cp:revision>
  <dcterms:created xsi:type="dcterms:W3CDTF">2014-08-30T13:27:21Z</dcterms:created>
  <dcterms:modified xsi:type="dcterms:W3CDTF">2014-08-30T14:17:52Z</dcterms:modified>
</cp:coreProperties>
</file>