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1"/>
  </p:notesMasterIdLst>
  <p:sldIdLst>
    <p:sldId id="273" r:id="rId3"/>
    <p:sldId id="267" r:id="rId4"/>
    <p:sldId id="451" r:id="rId5"/>
    <p:sldId id="265" r:id="rId6"/>
    <p:sldId id="353" r:id="rId7"/>
    <p:sldId id="354" r:id="rId8"/>
    <p:sldId id="455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8E6"/>
    <a:srgbClr val="C688D4"/>
    <a:srgbClr val="998CE8"/>
    <a:srgbClr val="817DEA"/>
    <a:srgbClr val="7774E8"/>
    <a:srgbClr val="DE7DC4"/>
    <a:srgbClr val="79D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582"/>
  </p:normalViewPr>
  <p:slideViewPr>
    <p:cSldViewPr snapToGrid="0">
      <p:cViewPr varScale="1">
        <p:scale>
          <a:sx n="82" d="100"/>
          <a:sy n="82" d="100"/>
        </p:scale>
        <p:origin x="960" y="126"/>
      </p:cViewPr>
      <p:guideLst>
        <p:guide pos="3840"/>
        <p:guide pos="7378"/>
        <p:guide pos="279"/>
        <p:guide orient="horz" pos="210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C565-7367-4E3F-8830-38C4544A990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51C7-D6CE-4E47-BBA2-94495C73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5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36d3667bb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536d3667bb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48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http://14603B3E934E63188BE0311F6682E4A7.dms.sberbank.ru/14603B3E934E63188BE0311F6682E4A7-B10ECB6A83932929A2F6C2786E96DE36-E94E709E6583E635E3F59A4EB7C327FA/1.png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http://14603B3E934E63188BE0311F6682E4A7.dms.sberbank.ru/14603B3E934E63188BE0311F6682E4A7-B10ECB6A83932929A2F6C2786E96DE36-E94E709E6583E635E3F59A4EB7C327FA/1.png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http://14603B3E934E63188BE0311F6682E4A7.dms.sberbank.ru/14603B3E934E63188BE0311F6682E4A7-B10ECB6A83932929A2F6C2786E96DE36-E94E709E6583E635E3F59A4EB7C327FA/1.png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http://14603B3E934E63188BE0311F6682E4A7.dms.sberbank.ru/14603B3E934E63188BE0311F6682E4A7-B10ECB6A83932929A2F6C2786E96DE36-E94E709E6583E635E3F59A4EB7C327FA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http://14603B3E934E63188BE0311F6682E4A7.dms.sberbank.ru/14603B3E934E63188BE0311F6682E4A7-B10ECB6A83932929A2F6C2786E96DE36-E94E709E6583E635E3F59A4EB7C327FA/1.pn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4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" name="Рисунок 2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" name="Рисунок 3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8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Рисунок 5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5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2" name="Рисунок 1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9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A1A2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91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A1A2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867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A1A2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89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Рисунок 4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1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DB8D06-16B1-2B4B-849B-A039CFD4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044C-E6BE-C942-AAA4-815311B3ECC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56FCB-715F-414A-9C2B-518839C1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B135A4-3113-C14C-8C5B-F6E4DB56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6C0F-4025-4C4B-A971-025DC386F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3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1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8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14603B3E934E63188BE0311F6682E4A7.dms.sberbank.ru/14603B3E934E63188BE0311F6682E4A7-B10ECB6A83932929A2F6C2786E96DE36-E94E709E6583E635E3F59A4EB7C327FA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0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0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8FBF-CF75-4C1D-BF2E-97E1ECF5FC7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9757-5900-4AB2-BC80-B834843AD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8414" y="1634693"/>
            <a:ext cx="6075171" cy="3335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A1A2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169" y="1177797"/>
            <a:ext cx="11103660" cy="2403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69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g"/><Relationship Id="rId30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7B6DB24-CD94-B748-93FD-D88723C018BC}"/>
              </a:ext>
            </a:extLst>
          </p:cNvPr>
          <p:cNvSpPr txBox="1">
            <a:spLocks/>
          </p:cNvSpPr>
          <p:nvPr/>
        </p:nvSpPr>
        <p:spPr>
          <a:xfrm>
            <a:off x="593489" y="2152692"/>
            <a:ext cx="5851380" cy="81084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defTabSz="360000">
              <a:lnSpc>
                <a:spcPts val="1880"/>
              </a:lnSpc>
              <a:spcBef>
                <a:spcPts val="0"/>
              </a:spcBef>
              <a:buNone/>
            </a:pP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Title 7">
            <a:extLst>
              <a:ext uri="{FF2B5EF4-FFF2-40B4-BE49-F238E27FC236}">
                <a16:creationId xmlns:a16="http://schemas.microsoft.com/office/drawing/2014/main" id="{FB6FAE8A-2ECC-3846-A01E-9FA28F0D708E}"/>
              </a:ext>
            </a:extLst>
          </p:cNvPr>
          <p:cNvSpPr txBox="1">
            <a:spLocks/>
          </p:cNvSpPr>
          <p:nvPr/>
        </p:nvSpPr>
        <p:spPr>
          <a:xfrm>
            <a:off x="442913" y="869946"/>
            <a:ext cx="7219528" cy="10801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Школьный акселератор </a:t>
            </a:r>
            <a:r>
              <a:rPr lang="ru-RU" sz="3600" b="1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Программа от </a:t>
            </a:r>
            <a:r>
              <a:rPr lang="ru-RU" sz="1800" b="1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для 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учащихся 8-11 классов школ, колледжей и техникумов</a:t>
            </a:r>
          </a:p>
          <a:p>
            <a:pPr>
              <a:lnSpc>
                <a:spcPct val="100000"/>
              </a:lnSpc>
            </a:pPr>
            <a:endParaRPr lang="ru-RU" sz="18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816" y="2496537"/>
            <a:ext cx="491924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lnSpc>
                <a:spcPts val="1880"/>
              </a:lnSpc>
            </a:pP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Программа помощи учащимся школ </a:t>
            </a:r>
            <a:endParaRPr lang="ru-RU" sz="16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и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средних специальных учебных заведений в создании </a:t>
            </a:r>
            <a:endParaRPr lang="ru-RU" sz="16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и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развитии собственного технологического бизнеса.</a:t>
            </a:r>
          </a:p>
          <a:p>
            <a:pPr defTabSz="360000">
              <a:lnSpc>
                <a:spcPts val="1880"/>
              </a:lnSpc>
            </a:pP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Цель: </a:t>
            </a:r>
            <a:endParaRPr lang="en-US" sz="1600" b="1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 defTabSz="360000">
              <a:lnSpc>
                <a:spcPts val="1880"/>
              </a:lnSpc>
              <a:buFontTx/>
              <a:buChar char="-"/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подготовить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новое поколение технологических предпринимателей, которые будут определять экономику 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страны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;</a:t>
            </a:r>
            <a:endParaRPr lang="en-US" sz="16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 defTabSz="360000">
              <a:lnSpc>
                <a:spcPts val="1880"/>
              </a:lnSpc>
              <a:buFontTx/>
              <a:buChar char="-"/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обучить молодых людей мягкими навыками, которые необходимы каждому в 21 веке: ведение переговоров, постановка целей, организация командной работы и другие.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endParaRPr lang="ru-RU" sz="1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endParaRPr lang="ru-RU" sz="1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360000">
              <a:lnSpc>
                <a:spcPts val="1880"/>
              </a:lnSpc>
            </a:pPr>
            <a:endParaRPr lang="ru-RU" sz="14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1" name="page1image20064416.png" descr="page1image200644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1448">
            <a:off x="10864159" y="-353297"/>
            <a:ext cx="1929694" cy="15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4" descr="https://downloader.disk.yandex.ru/preview/8a1ea9f251d1a846f7d0d5c31ea5d2528025ea88b73d8af64a327ef8c6e55a8f/63462e86/O4xCGUiq2HtYY6ZgDSN5D1NPfYozyqj2yHWDO4dNjx7bEt1TTvrWKlcOtiLTzuozGEQxjlbIXzjYbJyk7Chnlg%3D%3D?uid=0&amp;filename=%20%28277%29.jpg&amp;disposition=inline&amp;hash=&amp;limit=0&amp;content_type=image%2Fjpeg&amp;owner_uid=0&amp;tknv=v2&amp;size=1560x7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24" y="2496537"/>
            <a:ext cx="5328011" cy="3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2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EDA315F-691C-9243-9603-3638D072255B}"/>
              </a:ext>
            </a:extLst>
          </p:cNvPr>
          <p:cNvSpPr txBox="1"/>
          <p:nvPr/>
        </p:nvSpPr>
        <p:spPr>
          <a:xfrm>
            <a:off x="7669982" y="2216448"/>
            <a:ext cx="27285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Молодых людей приняли </a:t>
            </a:r>
            <a:r>
              <a:rPr lang="ru-RU" sz="12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участие </a:t>
            </a:r>
            <a:endParaRPr lang="ru-RU" sz="12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r>
              <a:rPr lang="ru-RU" sz="12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в акселерационных программах </a:t>
            </a:r>
            <a:r>
              <a:rPr lang="ru-RU" sz="1200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12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с 2021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DBF97-A69A-044B-9535-0983B8A1EB92}"/>
              </a:ext>
            </a:extLst>
          </p:cNvPr>
          <p:cNvSpPr txBox="1"/>
          <p:nvPr/>
        </p:nvSpPr>
        <p:spPr>
          <a:xfrm>
            <a:off x="6869534" y="4285687"/>
            <a:ext cx="19111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Стартапов было предложено участниками для реализации </a:t>
            </a:r>
            <a:endParaRPr lang="en-US" sz="12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DBF97-A69A-044B-9535-0983B8A1EB92}"/>
              </a:ext>
            </a:extLst>
          </p:cNvPr>
          <p:cNvSpPr txBox="1"/>
          <p:nvPr/>
        </p:nvSpPr>
        <p:spPr>
          <a:xfrm>
            <a:off x="9269065" y="5383380"/>
            <a:ext cx="19704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Инвестиций привлекли выпускники  2021 </a:t>
            </a:r>
            <a:r>
              <a:rPr lang="ru-RU" sz="12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года</a:t>
            </a:r>
            <a:endParaRPr lang="en-US" sz="12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57760" y="3056825"/>
            <a:ext cx="2399017" cy="2334835"/>
          </a:xfrm>
          <a:prstGeom prst="ellipse">
            <a:avLst/>
          </a:prstGeom>
          <a:noFill/>
          <a:ln w="41275" cmpd="sng">
            <a:solidFill>
              <a:srgbClr val="DE7D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84041" y="3823280"/>
            <a:ext cx="2812040" cy="2739007"/>
          </a:xfrm>
          <a:prstGeom prst="ellipse">
            <a:avLst/>
          </a:prstGeom>
          <a:noFill/>
          <a:ln w="41275" cmpd="sng">
            <a:solidFill>
              <a:srgbClr val="79D7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0831" y="599393"/>
            <a:ext cx="3109566" cy="3085287"/>
          </a:xfrm>
          <a:prstGeom prst="ellipse">
            <a:avLst/>
          </a:prstGeom>
          <a:noFill/>
          <a:ln w="41275" cmpd="sng">
            <a:solidFill>
              <a:srgbClr val="7774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74E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3903A-D6C2-3146-969F-AABDB3ECB2B0}"/>
              </a:ext>
            </a:extLst>
          </p:cNvPr>
          <p:cNvSpPr txBox="1"/>
          <p:nvPr/>
        </p:nvSpPr>
        <p:spPr>
          <a:xfrm>
            <a:off x="7780150" y="1468828"/>
            <a:ext cx="251380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774E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&gt;</a:t>
            </a:r>
            <a:r>
              <a:rPr lang="ru-RU" sz="2800" b="1" dirty="0">
                <a:solidFill>
                  <a:srgbClr val="7774E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</a:t>
            </a:r>
            <a:r>
              <a:rPr lang="ru-RU" sz="4400" b="1" dirty="0">
                <a:solidFill>
                  <a:srgbClr val="7774E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80 000</a:t>
            </a:r>
            <a:endParaRPr lang="ru-RU" sz="2000" dirty="0">
              <a:solidFill>
                <a:srgbClr val="7774E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27A52E-1103-8D4B-A119-A893188035EB}"/>
              </a:ext>
            </a:extLst>
          </p:cNvPr>
          <p:cNvSpPr txBox="1"/>
          <p:nvPr/>
        </p:nvSpPr>
        <p:spPr>
          <a:xfrm>
            <a:off x="7045752" y="3613471"/>
            <a:ext cx="175845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DE7DC4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1 770</a:t>
            </a:r>
            <a:endParaRPr lang="ru-RU" sz="4400" dirty="0">
              <a:solidFill>
                <a:srgbClr val="DE7DC4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27A52E-1103-8D4B-A119-A893188035EB}"/>
              </a:ext>
            </a:extLst>
          </p:cNvPr>
          <p:cNvSpPr txBox="1"/>
          <p:nvPr/>
        </p:nvSpPr>
        <p:spPr>
          <a:xfrm>
            <a:off x="9034234" y="4652539"/>
            <a:ext cx="30212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9D7B4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&gt;</a:t>
            </a:r>
            <a:r>
              <a:rPr lang="ru-RU" sz="4400" b="1" dirty="0" smtClean="0">
                <a:solidFill>
                  <a:srgbClr val="79D7B4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20 </a:t>
            </a:r>
            <a:r>
              <a:rPr lang="ru-RU" sz="2000" b="1" dirty="0" err="1" smtClean="0">
                <a:solidFill>
                  <a:srgbClr val="79D7B4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млн.руб</a:t>
            </a:r>
            <a:r>
              <a:rPr lang="ru-RU" sz="2000" b="1" dirty="0">
                <a:solidFill>
                  <a:srgbClr val="79D7B4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.</a:t>
            </a:r>
            <a:endParaRPr lang="ru-RU" sz="2800" dirty="0">
              <a:solidFill>
                <a:srgbClr val="79D7B4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7B6DB24-CD94-B748-93FD-D88723C018BC}"/>
              </a:ext>
            </a:extLst>
          </p:cNvPr>
          <p:cNvSpPr txBox="1">
            <a:spLocks/>
          </p:cNvSpPr>
          <p:nvPr/>
        </p:nvSpPr>
        <p:spPr>
          <a:xfrm>
            <a:off x="451692" y="1505718"/>
            <a:ext cx="5644308" cy="138567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7774E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Страны: </a:t>
            </a:r>
          </a:p>
          <a:p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Усиливаем повестку </a:t>
            </a:r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по развитию молодежного предпринимательства </a:t>
            </a:r>
          </a:p>
          <a:p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Воспитываем</a:t>
            </a:r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поколение </a:t>
            </a:r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предпринимателей-лидеров</a:t>
            </a:r>
          </a:p>
          <a:p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Даем </a:t>
            </a:r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конкретные инструменты </a:t>
            </a:r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для создания и развития своего проекта</a:t>
            </a:r>
          </a:p>
          <a:p>
            <a:pPr marL="0" indent="0" algn="just">
              <a:buNone/>
            </a:pPr>
            <a:endParaRPr lang="ru-RU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1" name="page1image20064416.png" descr="page1image200644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1448">
            <a:off x="10864159" y="-353297"/>
            <a:ext cx="1929694" cy="15693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98BC2-A39C-A91B-C17F-D96472AC8376}"/>
              </a:ext>
            </a:extLst>
          </p:cNvPr>
          <p:cNvSpPr txBox="1">
            <a:spLocks/>
          </p:cNvSpPr>
          <p:nvPr/>
        </p:nvSpPr>
        <p:spPr>
          <a:xfrm>
            <a:off x="442913" y="4383306"/>
            <a:ext cx="5298130" cy="138567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7774E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</a:t>
            </a:r>
            <a:r>
              <a:rPr lang="ru-RU" sz="1400" b="1" dirty="0" smtClean="0">
                <a:solidFill>
                  <a:srgbClr val="7774E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ля победителей и призеров программы в 2022-2023 году: </a:t>
            </a:r>
            <a:endParaRPr lang="ru-RU" sz="1400" b="1" dirty="0">
              <a:solidFill>
                <a:srgbClr val="7774E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Дополнительные баллы к </a:t>
            </a:r>
            <a:r>
              <a:rPr lang="ru-RU" sz="14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ЕГЭ, поступление в вуз без экзаменов, обучение за счет средств вуза</a:t>
            </a:r>
            <a:r>
              <a:rPr lang="ru-RU" sz="14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14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и </a:t>
            </a:r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другие преференции при поступлении</a:t>
            </a:r>
            <a:endParaRPr lang="ru-RU" sz="1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4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Доступ </a:t>
            </a:r>
            <a:r>
              <a:rPr lang="ru-RU" sz="14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 инвестиционному сообществу</a:t>
            </a:r>
            <a:r>
              <a:rPr lang="ru-RU" sz="14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, компаниям </a:t>
            </a:r>
            <a:r>
              <a:rPr lang="ru-RU" sz="14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   для пилота (проведение испытаний, в которых технология или решение проекта может доказать свою эффективность в условиях предприятия)</a:t>
            </a:r>
            <a:endParaRPr lang="ru-RU" sz="1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FB6FAE8A-2ECC-3846-A01E-9FA28F0D708E}"/>
              </a:ext>
            </a:extLst>
          </p:cNvPr>
          <p:cNvSpPr txBox="1">
            <a:spLocks/>
          </p:cNvSpPr>
          <p:nvPr/>
        </p:nvSpPr>
        <p:spPr>
          <a:xfrm>
            <a:off x="442913" y="858929"/>
            <a:ext cx="6718051" cy="10801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Миссия Акселератора</a:t>
            </a:r>
            <a:endParaRPr lang="ru-RU" sz="36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FB6FAE8A-2ECC-3846-A01E-9FA28F0D708E}"/>
              </a:ext>
            </a:extLst>
          </p:cNvPr>
          <p:cNvSpPr txBox="1">
            <a:spLocks/>
          </p:cNvSpPr>
          <p:nvPr/>
        </p:nvSpPr>
        <p:spPr>
          <a:xfrm>
            <a:off x="439140" y="3743792"/>
            <a:ext cx="6718051" cy="10801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Преференции</a:t>
            </a:r>
            <a:endParaRPr lang="ru-RU" sz="28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2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0C7F5-1442-C084-43DD-271F8F633D23}"/>
              </a:ext>
            </a:extLst>
          </p:cNvPr>
          <p:cNvSpPr txBox="1"/>
          <p:nvPr/>
        </p:nvSpPr>
        <p:spPr>
          <a:xfrm>
            <a:off x="762432" y="561181"/>
            <a:ext cx="10480411" cy="64633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0" i="0">
                <a:latin typeface="SB Sans Display Semibold" panose="020B0703040504020204" pitchFamily="34" charset="0"/>
                <a:ea typeface="+mj-ea"/>
                <a:cs typeface="SB Sans Display Semibold" panose="020B0703040504020204" pitchFamily="34" charset="0"/>
              </a:defRPr>
            </a:lvl1pPr>
          </a:lstStyle>
          <a:p>
            <a:pPr algn="ctr"/>
            <a:r>
              <a:rPr lang="ru-RU" sz="32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Воронка</a:t>
            </a:r>
            <a:r>
              <a:rPr lang="en-US" sz="32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32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школьного акселератора </a:t>
            </a:r>
            <a:r>
              <a:rPr lang="ru-RU" sz="3200" b="1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32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в 2022</a:t>
            </a:r>
            <a:r>
              <a:rPr lang="en-US" sz="32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32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году</a:t>
            </a:r>
            <a:endParaRPr lang="en-US" sz="32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" name="Цилиндр 62">
            <a:extLst>
              <a:ext uri="{FF2B5EF4-FFF2-40B4-BE49-F238E27FC236}">
                <a16:creationId xmlns:a16="http://schemas.microsoft.com/office/drawing/2014/main" id="{8BCB8D3A-7B52-B377-180C-49EF7ADF4A81}"/>
              </a:ext>
            </a:extLst>
          </p:cNvPr>
          <p:cNvSpPr/>
          <p:nvPr/>
        </p:nvSpPr>
        <p:spPr>
          <a:xfrm>
            <a:off x="1782503" y="1831232"/>
            <a:ext cx="4638101" cy="4858667"/>
          </a:xfrm>
          <a:custGeom>
            <a:avLst/>
            <a:gdLst>
              <a:gd name="connsiteX0" fmla="*/ 0 w 3441908"/>
              <a:gd name="connsiteY0" fmla="*/ 796406 h 6246402"/>
              <a:gd name="connsiteX1" fmla="*/ 1720954 w 3441908"/>
              <a:gd name="connsiteY1" fmla="*/ 1592812 h 6246402"/>
              <a:gd name="connsiteX2" fmla="*/ 3441908 w 3441908"/>
              <a:gd name="connsiteY2" fmla="*/ 796406 h 6246402"/>
              <a:gd name="connsiteX3" fmla="*/ 3441908 w 3441908"/>
              <a:gd name="connsiteY3" fmla="*/ 5449996 h 6246402"/>
              <a:gd name="connsiteX4" fmla="*/ 1720954 w 3441908"/>
              <a:gd name="connsiteY4" fmla="*/ 6246402 h 6246402"/>
              <a:gd name="connsiteX5" fmla="*/ 0 w 3441908"/>
              <a:gd name="connsiteY5" fmla="*/ 5449996 h 6246402"/>
              <a:gd name="connsiteX6" fmla="*/ 0 w 3441908"/>
              <a:gd name="connsiteY6" fmla="*/ 796406 h 6246402"/>
              <a:gd name="connsiteX0" fmla="*/ 0 w 3441908"/>
              <a:gd name="connsiteY0" fmla="*/ 796406 h 6246402"/>
              <a:gd name="connsiteX1" fmla="*/ 1720954 w 3441908"/>
              <a:gd name="connsiteY1" fmla="*/ 0 h 6246402"/>
              <a:gd name="connsiteX2" fmla="*/ 3441908 w 3441908"/>
              <a:gd name="connsiteY2" fmla="*/ 796406 h 6246402"/>
              <a:gd name="connsiteX3" fmla="*/ 1720954 w 3441908"/>
              <a:gd name="connsiteY3" fmla="*/ 1592812 h 6246402"/>
              <a:gd name="connsiteX4" fmla="*/ 0 w 3441908"/>
              <a:gd name="connsiteY4" fmla="*/ 796406 h 6246402"/>
              <a:gd name="connsiteX0" fmla="*/ 3441908 w 3441908"/>
              <a:gd name="connsiteY0" fmla="*/ 796406 h 6246402"/>
              <a:gd name="connsiteX1" fmla="*/ 1720954 w 3441908"/>
              <a:gd name="connsiteY1" fmla="*/ 1592812 h 6246402"/>
              <a:gd name="connsiteX2" fmla="*/ 0 w 3441908"/>
              <a:gd name="connsiteY2" fmla="*/ 796406 h 6246402"/>
              <a:gd name="connsiteX3" fmla="*/ 1720954 w 3441908"/>
              <a:gd name="connsiteY3" fmla="*/ 0 h 6246402"/>
              <a:gd name="connsiteX4" fmla="*/ 3441908 w 3441908"/>
              <a:gd name="connsiteY4" fmla="*/ 796406 h 6246402"/>
              <a:gd name="connsiteX5" fmla="*/ 3441908 w 3441908"/>
              <a:gd name="connsiteY5" fmla="*/ 5449996 h 6246402"/>
              <a:gd name="connsiteX6" fmla="*/ 1720954 w 3441908"/>
              <a:gd name="connsiteY6" fmla="*/ 6246402 h 6246402"/>
              <a:gd name="connsiteX7" fmla="*/ 0 w 3441908"/>
              <a:gd name="connsiteY7" fmla="*/ 5449996 h 6246402"/>
              <a:gd name="connsiteX8" fmla="*/ 0 w 3441908"/>
              <a:gd name="connsiteY8" fmla="*/ 796406 h 6246402"/>
              <a:gd name="connsiteX0" fmla="*/ 0 w 3441908"/>
              <a:gd name="connsiteY0" fmla="*/ 796406 h 6246778"/>
              <a:gd name="connsiteX1" fmla="*/ 1720954 w 3441908"/>
              <a:gd name="connsiteY1" fmla="*/ 1592812 h 6246778"/>
              <a:gd name="connsiteX2" fmla="*/ 3441908 w 3441908"/>
              <a:gd name="connsiteY2" fmla="*/ 796406 h 6246778"/>
              <a:gd name="connsiteX3" fmla="*/ 3441908 w 3441908"/>
              <a:gd name="connsiteY3" fmla="*/ 5449996 h 6246778"/>
              <a:gd name="connsiteX4" fmla="*/ 1720954 w 3441908"/>
              <a:gd name="connsiteY4" fmla="*/ 6246402 h 6246778"/>
              <a:gd name="connsiteX5" fmla="*/ 0 w 3441908"/>
              <a:gd name="connsiteY5" fmla="*/ 5449996 h 6246778"/>
              <a:gd name="connsiteX6" fmla="*/ 0 w 3441908"/>
              <a:gd name="connsiteY6" fmla="*/ 796406 h 6246778"/>
              <a:gd name="connsiteX0" fmla="*/ 0 w 3441908"/>
              <a:gd name="connsiteY0" fmla="*/ 796406 h 6246778"/>
              <a:gd name="connsiteX1" fmla="*/ 1720954 w 3441908"/>
              <a:gd name="connsiteY1" fmla="*/ 0 h 6246778"/>
              <a:gd name="connsiteX2" fmla="*/ 3441908 w 3441908"/>
              <a:gd name="connsiteY2" fmla="*/ 796406 h 6246778"/>
              <a:gd name="connsiteX3" fmla="*/ 1720954 w 3441908"/>
              <a:gd name="connsiteY3" fmla="*/ 1592812 h 6246778"/>
              <a:gd name="connsiteX4" fmla="*/ 0 w 3441908"/>
              <a:gd name="connsiteY4" fmla="*/ 796406 h 6246778"/>
              <a:gd name="connsiteX0" fmla="*/ 3441908 w 3441908"/>
              <a:gd name="connsiteY0" fmla="*/ 796406 h 6246778"/>
              <a:gd name="connsiteX1" fmla="*/ 1720954 w 3441908"/>
              <a:gd name="connsiteY1" fmla="*/ 1592812 h 6246778"/>
              <a:gd name="connsiteX2" fmla="*/ 0 w 3441908"/>
              <a:gd name="connsiteY2" fmla="*/ 796406 h 6246778"/>
              <a:gd name="connsiteX3" fmla="*/ 1720954 w 3441908"/>
              <a:gd name="connsiteY3" fmla="*/ 0 h 6246778"/>
              <a:gd name="connsiteX4" fmla="*/ 3441908 w 3441908"/>
              <a:gd name="connsiteY4" fmla="*/ 796406 h 6246778"/>
              <a:gd name="connsiteX5" fmla="*/ 3441908 w 3441908"/>
              <a:gd name="connsiteY5" fmla="*/ 5449996 h 6246778"/>
              <a:gd name="connsiteX6" fmla="*/ 1720954 w 3441908"/>
              <a:gd name="connsiteY6" fmla="*/ 6246402 h 6246778"/>
              <a:gd name="connsiteX7" fmla="*/ 914400 w 3441908"/>
              <a:gd name="connsiteY7" fmla="*/ 5366869 h 6246778"/>
              <a:gd name="connsiteX8" fmla="*/ 0 w 3441908"/>
              <a:gd name="connsiteY8" fmla="*/ 796406 h 6246778"/>
              <a:gd name="connsiteX0" fmla="*/ 0 w 3441908"/>
              <a:gd name="connsiteY0" fmla="*/ 796406 h 6246429"/>
              <a:gd name="connsiteX1" fmla="*/ 1720954 w 3441908"/>
              <a:gd name="connsiteY1" fmla="*/ 1592812 h 6246429"/>
              <a:gd name="connsiteX2" fmla="*/ 3441908 w 3441908"/>
              <a:gd name="connsiteY2" fmla="*/ 796406 h 6246429"/>
              <a:gd name="connsiteX3" fmla="*/ 3441908 w 3441908"/>
              <a:gd name="connsiteY3" fmla="*/ 5449996 h 6246429"/>
              <a:gd name="connsiteX4" fmla="*/ 1720954 w 3441908"/>
              <a:gd name="connsiteY4" fmla="*/ 6246402 h 6246429"/>
              <a:gd name="connsiteX5" fmla="*/ 0 w 3441908"/>
              <a:gd name="connsiteY5" fmla="*/ 5449996 h 6246429"/>
              <a:gd name="connsiteX6" fmla="*/ 0 w 3441908"/>
              <a:gd name="connsiteY6" fmla="*/ 796406 h 6246429"/>
              <a:gd name="connsiteX0" fmla="*/ 0 w 3441908"/>
              <a:gd name="connsiteY0" fmla="*/ 796406 h 6246429"/>
              <a:gd name="connsiteX1" fmla="*/ 1720954 w 3441908"/>
              <a:gd name="connsiteY1" fmla="*/ 0 h 6246429"/>
              <a:gd name="connsiteX2" fmla="*/ 3441908 w 3441908"/>
              <a:gd name="connsiteY2" fmla="*/ 796406 h 6246429"/>
              <a:gd name="connsiteX3" fmla="*/ 1720954 w 3441908"/>
              <a:gd name="connsiteY3" fmla="*/ 1592812 h 6246429"/>
              <a:gd name="connsiteX4" fmla="*/ 0 w 3441908"/>
              <a:gd name="connsiteY4" fmla="*/ 796406 h 6246429"/>
              <a:gd name="connsiteX0" fmla="*/ 3441908 w 3441908"/>
              <a:gd name="connsiteY0" fmla="*/ 796406 h 6246429"/>
              <a:gd name="connsiteX1" fmla="*/ 1720954 w 3441908"/>
              <a:gd name="connsiteY1" fmla="*/ 1592812 h 6246429"/>
              <a:gd name="connsiteX2" fmla="*/ 0 w 3441908"/>
              <a:gd name="connsiteY2" fmla="*/ 796406 h 6246429"/>
              <a:gd name="connsiteX3" fmla="*/ 1720954 w 3441908"/>
              <a:gd name="connsiteY3" fmla="*/ 0 h 6246429"/>
              <a:gd name="connsiteX4" fmla="*/ 3441908 w 3441908"/>
              <a:gd name="connsiteY4" fmla="*/ 796406 h 6246429"/>
              <a:gd name="connsiteX5" fmla="*/ 2456256 w 3441908"/>
              <a:gd name="connsiteY5" fmla="*/ 5390619 h 6246429"/>
              <a:gd name="connsiteX6" fmla="*/ 1720954 w 3441908"/>
              <a:gd name="connsiteY6" fmla="*/ 6246402 h 6246429"/>
              <a:gd name="connsiteX7" fmla="*/ 914400 w 3441908"/>
              <a:gd name="connsiteY7" fmla="*/ 5366869 h 6246429"/>
              <a:gd name="connsiteX8" fmla="*/ 0 w 3441908"/>
              <a:gd name="connsiteY8" fmla="*/ 796406 h 6246429"/>
              <a:gd name="connsiteX0" fmla="*/ 0 w 3441908"/>
              <a:gd name="connsiteY0" fmla="*/ 796406 h 6247729"/>
              <a:gd name="connsiteX1" fmla="*/ 1720954 w 3441908"/>
              <a:gd name="connsiteY1" fmla="*/ 1592812 h 6247729"/>
              <a:gd name="connsiteX2" fmla="*/ 3441908 w 3441908"/>
              <a:gd name="connsiteY2" fmla="*/ 796406 h 6247729"/>
              <a:gd name="connsiteX3" fmla="*/ 3441908 w 3441908"/>
              <a:gd name="connsiteY3" fmla="*/ 5449996 h 6247729"/>
              <a:gd name="connsiteX4" fmla="*/ 1720954 w 3441908"/>
              <a:gd name="connsiteY4" fmla="*/ 6246402 h 6247729"/>
              <a:gd name="connsiteX5" fmla="*/ 0 w 3441908"/>
              <a:gd name="connsiteY5" fmla="*/ 5449996 h 6247729"/>
              <a:gd name="connsiteX6" fmla="*/ 0 w 3441908"/>
              <a:gd name="connsiteY6" fmla="*/ 796406 h 6247729"/>
              <a:gd name="connsiteX0" fmla="*/ 0 w 3441908"/>
              <a:gd name="connsiteY0" fmla="*/ 796406 h 6247729"/>
              <a:gd name="connsiteX1" fmla="*/ 1720954 w 3441908"/>
              <a:gd name="connsiteY1" fmla="*/ 0 h 6247729"/>
              <a:gd name="connsiteX2" fmla="*/ 3441908 w 3441908"/>
              <a:gd name="connsiteY2" fmla="*/ 796406 h 6247729"/>
              <a:gd name="connsiteX3" fmla="*/ 1720954 w 3441908"/>
              <a:gd name="connsiteY3" fmla="*/ 1592812 h 6247729"/>
              <a:gd name="connsiteX4" fmla="*/ 0 w 3441908"/>
              <a:gd name="connsiteY4" fmla="*/ 796406 h 6247729"/>
              <a:gd name="connsiteX0" fmla="*/ 3441908 w 3441908"/>
              <a:gd name="connsiteY0" fmla="*/ 796406 h 6247729"/>
              <a:gd name="connsiteX1" fmla="*/ 1720954 w 3441908"/>
              <a:gd name="connsiteY1" fmla="*/ 1592812 h 6247729"/>
              <a:gd name="connsiteX2" fmla="*/ 0 w 3441908"/>
              <a:gd name="connsiteY2" fmla="*/ 796406 h 6247729"/>
              <a:gd name="connsiteX3" fmla="*/ 1720954 w 3441908"/>
              <a:gd name="connsiteY3" fmla="*/ 0 h 6247729"/>
              <a:gd name="connsiteX4" fmla="*/ 3441908 w 3441908"/>
              <a:gd name="connsiteY4" fmla="*/ 796406 h 6247729"/>
              <a:gd name="connsiteX5" fmla="*/ 2456256 w 3441908"/>
              <a:gd name="connsiteY5" fmla="*/ 5390619 h 6247729"/>
              <a:gd name="connsiteX6" fmla="*/ 1720954 w 3441908"/>
              <a:gd name="connsiteY6" fmla="*/ 6246402 h 6247729"/>
              <a:gd name="connsiteX7" fmla="*/ 807522 w 3441908"/>
              <a:gd name="connsiteY7" fmla="*/ 5533124 h 6247729"/>
              <a:gd name="connsiteX8" fmla="*/ 0 w 3441908"/>
              <a:gd name="connsiteY8" fmla="*/ 796406 h 6247729"/>
              <a:gd name="connsiteX0" fmla="*/ 0 w 3441908"/>
              <a:gd name="connsiteY0" fmla="*/ 796406 h 6246413"/>
              <a:gd name="connsiteX1" fmla="*/ 1720954 w 3441908"/>
              <a:gd name="connsiteY1" fmla="*/ 1592812 h 6246413"/>
              <a:gd name="connsiteX2" fmla="*/ 3441908 w 3441908"/>
              <a:gd name="connsiteY2" fmla="*/ 796406 h 6246413"/>
              <a:gd name="connsiteX3" fmla="*/ 3441908 w 3441908"/>
              <a:gd name="connsiteY3" fmla="*/ 5449996 h 6246413"/>
              <a:gd name="connsiteX4" fmla="*/ 1720954 w 3441908"/>
              <a:gd name="connsiteY4" fmla="*/ 6246402 h 6246413"/>
              <a:gd name="connsiteX5" fmla="*/ 0 w 3441908"/>
              <a:gd name="connsiteY5" fmla="*/ 5449996 h 6246413"/>
              <a:gd name="connsiteX6" fmla="*/ 0 w 3441908"/>
              <a:gd name="connsiteY6" fmla="*/ 796406 h 6246413"/>
              <a:gd name="connsiteX0" fmla="*/ 0 w 3441908"/>
              <a:gd name="connsiteY0" fmla="*/ 796406 h 6246413"/>
              <a:gd name="connsiteX1" fmla="*/ 1720954 w 3441908"/>
              <a:gd name="connsiteY1" fmla="*/ 0 h 6246413"/>
              <a:gd name="connsiteX2" fmla="*/ 3441908 w 3441908"/>
              <a:gd name="connsiteY2" fmla="*/ 796406 h 6246413"/>
              <a:gd name="connsiteX3" fmla="*/ 1720954 w 3441908"/>
              <a:gd name="connsiteY3" fmla="*/ 1592812 h 6246413"/>
              <a:gd name="connsiteX4" fmla="*/ 0 w 3441908"/>
              <a:gd name="connsiteY4" fmla="*/ 796406 h 6246413"/>
              <a:gd name="connsiteX0" fmla="*/ 3441908 w 3441908"/>
              <a:gd name="connsiteY0" fmla="*/ 796406 h 6246413"/>
              <a:gd name="connsiteX1" fmla="*/ 1720954 w 3441908"/>
              <a:gd name="connsiteY1" fmla="*/ 1592812 h 6246413"/>
              <a:gd name="connsiteX2" fmla="*/ 0 w 3441908"/>
              <a:gd name="connsiteY2" fmla="*/ 796406 h 6246413"/>
              <a:gd name="connsiteX3" fmla="*/ 1720954 w 3441908"/>
              <a:gd name="connsiteY3" fmla="*/ 0 h 6246413"/>
              <a:gd name="connsiteX4" fmla="*/ 3441908 w 3441908"/>
              <a:gd name="connsiteY4" fmla="*/ 796406 h 6246413"/>
              <a:gd name="connsiteX5" fmla="*/ 2622511 w 3441908"/>
              <a:gd name="connsiteY5" fmla="*/ 5544998 h 6246413"/>
              <a:gd name="connsiteX6" fmla="*/ 1720954 w 3441908"/>
              <a:gd name="connsiteY6" fmla="*/ 6246402 h 6246413"/>
              <a:gd name="connsiteX7" fmla="*/ 807522 w 3441908"/>
              <a:gd name="connsiteY7" fmla="*/ 5533124 h 6246413"/>
              <a:gd name="connsiteX8" fmla="*/ 0 w 3441908"/>
              <a:gd name="connsiteY8" fmla="*/ 796406 h 6246413"/>
              <a:gd name="connsiteX0" fmla="*/ 0 w 3441908"/>
              <a:gd name="connsiteY0" fmla="*/ 796406 h 6246402"/>
              <a:gd name="connsiteX1" fmla="*/ 1720954 w 3441908"/>
              <a:gd name="connsiteY1" fmla="*/ 1592812 h 6246402"/>
              <a:gd name="connsiteX2" fmla="*/ 3441908 w 3441908"/>
              <a:gd name="connsiteY2" fmla="*/ 796406 h 6246402"/>
              <a:gd name="connsiteX3" fmla="*/ 3441908 w 3441908"/>
              <a:gd name="connsiteY3" fmla="*/ 5449996 h 6246402"/>
              <a:gd name="connsiteX4" fmla="*/ 1720954 w 3441908"/>
              <a:gd name="connsiteY4" fmla="*/ 6246402 h 6246402"/>
              <a:gd name="connsiteX5" fmla="*/ 0 w 3441908"/>
              <a:gd name="connsiteY5" fmla="*/ 5449996 h 6246402"/>
              <a:gd name="connsiteX6" fmla="*/ 0 w 3441908"/>
              <a:gd name="connsiteY6" fmla="*/ 796406 h 6246402"/>
              <a:gd name="connsiteX0" fmla="*/ 0 w 3441908"/>
              <a:gd name="connsiteY0" fmla="*/ 796406 h 6246402"/>
              <a:gd name="connsiteX1" fmla="*/ 1720954 w 3441908"/>
              <a:gd name="connsiteY1" fmla="*/ 0 h 6246402"/>
              <a:gd name="connsiteX2" fmla="*/ 3441908 w 3441908"/>
              <a:gd name="connsiteY2" fmla="*/ 796406 h 6246402"/>
              <a:gd name="connsiteX3" fmla="*/ 1720954 w 3441908"/>
              <a:gd name="connsiteY3" fmla="*/ 1592812 h 6246402"/>
              <a:gd name="connsiteX4" fmla="*/ 0 w 3441908"/>
              <a:gd name="connsiteY4" fmla="*/ 796406 h 6246402"/>
              <a:gd name="connsiteX0" fmla="*/ 3441908 w 3441908"/>
              <a:gd name="connsiteY0" fmla="*/ 796406 h 6246402"/>
              <a:gd name="connsiteX1" fmla="*/ 1720954 w 3441908"/>
              <a:gd name="connsiteY1" fmla="*/ 1592812 h 6246402"/>
              <a:gd name="connsiteX2" fmla="*/ 0 w 3441908"/>
              <a:gd name="connsiteY2" fmla="*/ 796406 h 6246402"/>
              <a:gd name="connsiteX3" fmla="*/ 1720954 w 3441908"/>
              <a:gd name="connsiteY3" fmla="*/ 0 h 6246402"/>
              <a:gd name="connsiteX4" fmla="*/ 3441908 w 3441908"/>
              <a:gd name="connsiteY4" fmla="*/ 796406 h 6246402"/>
              <a:gd name="connsiteX5" fmla="*/ 2622511 w 3441908"/>
              <a:gd name="connsiteY5" fmla="*/ 5544998 h 6246402"/>
              <a:gd name="connsiteX6" fmla="*/ 1720954 w 3441908"/>
              <a:gd name="connsiteY6" fmla="*/ 6080147 h 6246402"/>
              <a:gd name="connsiteX7" fmla="*/ 807522 w 3441908"/>
              <a:gd name="connsiteY7" fmla="*/ 5533124 h 6246402"/>
              <a:gd name="connsiteX8" fmla="*/ 0 w 3441908"/>
              <a:gd name="connsiteY8" fmla="*/ 796406 h 6246402"/>
              <a:gd name="connsiteX0" fmla="*/ 0 w 3453783"/>
              <a:gd name="connsiteY0" fmla="*/ 796406 h 6246402"/>
              <a:gd name="connsiteX1" fmla="*/ 1720954 w 3453783"/>
              <a:gd name="connsiteY1" fmla="*/ 1592812 h 6246402"/>
              <a:gd name="connsiteX2" fmla="*/ 3441908 w 3453783"/>
              <a:gd name="connsiteY2" fmla="*/ 796406 h 6246402"/>
              <a:gd name="connsiteX3" fmla="*/ 3453783 w 3453783"/>
              <a:gd name="connsiteY3" fmla="*/ 5461871 h 6246402"/>
              <a:gd name="connsiteX4" fmla="*/ 1720954 w 3453783"/>
              <a:gd name="connsiteY4" fmla="*/ 6246402 h 6246402"/>
              <a:gd name="connsiteX5" fmla="*/ 0 w 3453783"/>
              <a:gd name="connsiteY5" fmla="*/ 5449996 h 6246402"/>
              <a:gd name="connsiteX6" fmla="*/ 0 w 3453783"/>
              <a:gd name="connsiteY6" fmla="*/ 796406 h 6246402"/>
              <a:gd name="connsiteX0" fmla="*/ 0 w 3453783"/>
              <a:gd name="connsiteY0" fmla="*/ 796406 h 6246402"/>
              <a:gd name="connsiteX1" fmla="*/ 1720954 w 3453783"/>
              <a:gd name="connsiteY1" fmla="*/ 0 h 6246402"/>
              <a:gd name="connsiteX2" fmla="*/ 3441908 w 3453783"/>
              <a:gd name="connsiteY2" fmla="*/ 796406 h 6246402"/>
              <a:gd name="connsiteX3" fmla="*/ 1720954 w 3453783"/>
              <a:gd name="connsiteY3" fmla="*/ 1592812 h 6246402"/>
              <a:gd name="connsiteX4" fmla="*/ 0 w 3453783"/>
              <a:gd name="connsiteY4" fmla="*/ 796406 h 6246402"/>
              <a:gd name="connsiteX0" fmla="*/ 3441908 w 3453783"/>
              <a:gd name="connsiteY0" fmla="*/ 796406 h 6246402"/>
              <a:gd name="connsiteX1" fmla="*/ 1720954 w 3453783"/>
              <a:gd name="connsiteY1" fmla="*/ 1592812 h 6246402"/>
              <a:gd name="connsiteX2" fmla="*/ 0 w 3453783"/>
              <a:gd name="connsiteY2" fmla="*/ 796406 h 6246402"/>
              <a:gd name="connsiteX3" fmla="*/ 1720954 w 3453783"/>
              <a:gd name="connsiteY3" fmla="*/ 0 h 6246402"/>
              <a:gd name="connsiteX4" fmla="*/ 3441908 w 3453783"/>
              <a:gd name="connsiteY4" fmla="*/ 796406 h 6246402"/>
              <a:gd name="connsiteX5" fmla="*/ 2622511 w 3453783"/>
              <a:gd name="connsiteY5" fmla="*/ 5544998 h 6246402"/>
              <a:gd name="connsiteX6" fmla="*/ 1720954 w 3453783"/>
              <a:gd name="connsiteY6" fmla="*/ 6080147 h 6246402"/>
              <a:gd name="connsiteX7" fmla="*/ 807522 w 3453783"/>
              <a:gd name="connsiteY7" fmla="*/ 5533124 h 6246402"/>
              <a:gd name="connsiteX8" fmla="*/ 0 w 3453783"/>
              <a:gd name="connsiteY8" fmla="*/ 796406 h 6246402"/>
              <a:gd name="connsiteX0" fmla="*/ 0 w 3453783"/>
              <a:gd name="connsiteY0" fmla="*/ 796406 h 6246402"/>
              <a:gd name="connsiteX1" fmla="*/ 1720954 w 3453783"/>
              <a:gd name="connsiteY1" fmla="*/ 1592812 h 6246402"/>
              <a:gd name="connsiteX2" fmla="*/ 3441908 w 3453783"/>
              <a:gd name="connsiteY2" fmla="*/ 796406 h 6246402"/>
              <a:gd name="connsiteX3" fmla="*/ 3453783 w 3453783"/>
              <a:gd name="connsiteY3" fmla="*/ 5461871 h 6246402"/>
              <a:gd name="connsiteX4" fmla="*/ 1720954 w 3453783"/>
              <a:gd name="connsiteY4" fmla="*/ 6246402 h 6246402"/>
              <a:gd name="connsiteX5" fmla="*/ 0 w 3453783"/>
              <a:gd name="connsiteY5" fmla="*/ 5449996 h 6246402"/>
              <a:gd name="connsiteX6" fmla="*/ 0 w 3453783"/>
              <a:gd name="connsiteY6" fmla="*/ 796406 h 6246402"/>
              <a:gd name="connsiteX0" fmla="*/ 0 w 3453783"/>
              <a:gd name="connsiteY0" fmla="*/ 796406 h 6246402"/>
              <a:gd name="connsiteX1" fmla="*/ 1720954 w 3453783"/>
              <a:gd name="connsiteY1" fmla="*/ 0 h 6246402"/>
              <a:gd name="connsiteX2" fmla="*/ 3441908 w 3453783"/>
              <a:gd name="connsiteY2" fmla="*/ 796406 h 6246402"/>
              <a:gd name="connsiteX3" fmla="*/ 1720954 w 3453783"/>
              <a:gd name="connsiteY3" fmla="*/ 1592812 h 6246402"/>
              <a:gd name="connsiteX4" fmla="*/ 0 w 3453783"/>
              <a:gd name="connsiteY4" fmla="*/ 796406 h 6246402"/>
              <a:gd name="connsiteX0" fmla="*/ 3441908 w 3453783"/>
              <a:gd name="connsiteY0" fmla="*/ 796406 h 6246402"/>
              <a:gd name="connsiteX1" fmla="*/ 1720954 w 3453783"/>
              <a:gd name="connsiteY1" fmla="*/ 1592812 h 6246402"/>
              <a:gd name="connsiteX2" fmla="*/ 0 w 3453783"/>
              <a:gd name="connsiteY2" fmla="*/ 796406 h 6246402"/>
              <a:gd name="connsiteX3" fmla="*/ 1720954 w 3453783"/>
              <a:gd name="connsiteY3" fmla="*/ 0 h 6246402"/>
              <a:gd name="connsiteX4" fmla="*/ 3441908 w 3453783"/>
              <a:gd name="connsiteY4" fmla="*/ 796406 h 6246402"/>
              <a:gd name="connsiteX5" fmla="*/ 2622511 w 3453783"/>
              <a:gd name="connsiteY5" fmla="*/ 5544998 h 6246402"/>
              <a:gd name="connsiteX6" fmla="*/ 1720954 w 3453783"/>
              <a:gd name="connsiteY6" fmla="*/ 6080147 h 6246402"/>
              <a:gd name="connsiteX7" fmla="*/ 807522 w 3453783"/>
              <a:gd name="connsiteY7" fmla="*/ 5533124 h 6246402"/>
              <a:gd name="connsiteX8" fmla="*/ 0 w 3453783"/>
              <a:gd name="connsiteY8" fmla="*/ 796406 h 6246402"/>
              <a:gd name="connsiteX0" fmla="*/ 0 w 3453783"/>
              <a:gd name="connsiteY0" fmla="*/ 796406 h 6246402"/>
              <a:gd name="connsiteX1" fmla="*/ 1720954 w 3453783"/>
              <a:gd name="connsiteY1" fmla="*/ 1592812 h 6246402"/>
              <a:gd name="connsiteX2" fmla="*/ 3441908 w 3453783"/>
              <a:gd name="connsiteY2" fmla="*/ 796406 h 6246402"/>
              <a:gd name="connsiteX3" fmla="*/ 3453783 w 3453783"/>
              <a:gd name="connsiteY3" fmla="*/ 5461871 h 6246402"/>
              <a:gd name="connsiteX4" fmla="*/ 1720954 w 3453783"/>
              <a:gd name="connsiteY4" fmla="*/ 6246402 h 6246402"/>
              <a:gd name="connsiteX5" fmla="*/ 0 w 3453783"/>
              <a:gd name="connsiteY5" fmla="*/ 5449996 h 6246402"/>
              <a:gd name="connsiteX6" fmla="*/ 0 w 3453783"/>
              <a:gd name="connsiteY6" fmla="*/ 796406 h 6246402"/>
              <a:gd name="connsiteX0" fmla="*/ 0 w 3453783"/>
              <a:gd name="connsiteY0" fmla="*/ 796406 h 6246402"/>
              <a:gd name="connsiteX1" fmla="*/ 1720954 w 3453783"/>
              <a:gd name="connsiteY1" fmla="*/ 0 h 6246402"/>
              <a:gd name="connsiteX2" fmla="*/ 3441908 w 3453783"/>
              <a:gd name="connsiteY2" fmla="*/ 796406 h 6246402"/>
              <a:gd name="connsiteX3" fmla="*/ 1720954 w 3453783"/>
              <a:gd name="connsiteY3" fmla="*/ 1592812 h 6246402"/>
              <a:gd name="connsiteX4" fmla="*/ 0 w 3453783"/>
              <a:gd name="connsiteY4" fmla="*/ 796406 h 6246402"/>
              <a:gd name="connsiteX0" fmla="*/ 3441908 w 3453783"/>
              <a:gd name="connsiteY0" fmla="*/ 796406 h 6246402"/>
              <a:gd name="connsiteX1" fmla="*/ 1720954 w 3453783"/>
              <a:gd name="connsiteY1" fmla="*/ 1592812 h 6246402"/>
              <a:gd name="connsiteX2" fmla="*/ 0 w 3453783"/>
              <a:gd name="connsiteY2" fmla="*/ 796406 h 6246402"/>
              <a:gd name="connsiteX3" fmla="*/ 1720954 w 3453783"/>
              <a:gd name="connsiteY3" fmla="*/ 0 h 6246402"/>
              <a:gd name="connsiteX4" fmla="*/ 3441908 w 3453783"/>
              <a:gd name="connsiteY4" fmla="*/ 796406 h 6246402"/>
              <a:gd name="connsiteX5" fmla="*/ 2622511 w 3453783"/>
              <a:gd name="connsiteY5" fmla="*/ 5544998 h 6246402"/>
              <a:gd name="connsiteX6" fmla="*/ 1720954 w 3453783"/>
              <a:gd name="connsiteY6" fmla="*/ 6080147 h 6246402"/>
              <a:gd name="connsiteX7" fmla="*/ 807522 w 3453783"/>
              <a:gd name="connsiteY7" fmla="*/ 5533124 h 6246402"/>
              <a:gd name="connsiteX8" fmla="*/ 0 w 3453783"/>
              <a:gd name="connsiteY8" fmla="*/ 796406 h 6246402"/>
              <a:gd name="connsiteX0" fmla="*/ 0 w 3820612"/>
              <a:gd name="connsiteY0" fmla="*/ 796406 h 6246402"/>
              <a:gd name="connsiteX1" fmla="*/ 1720954 w 3820612"/>
              <a:gd name="connsiteY1" fmla="*/ 1592812 h 6246402"/>
              <a:gd name="connsiteX2" fmla="*/ 3441908 w 3820612"/>
              <a:gd name="connsiteY2" fmla="*/ 796406 h 6246402"/>
              <a:gd name="connsiteX3" fmla="*/ 3453783 w 3820612"/>
              <a:gd name="connsiteY3" fmla="*/ 5461871 h 6246402"/>
              <a:gd name="connsiteX4" fmla="*/ 1720954 w 3820612"/>
              <a:gd name="connsiteY4" fmla="*/ 6246402 h 6246402"/>
              <a:gd name="connsiteX5" fmla="*/ 0 w 3820612"/>
              <a:gd name="connsiteY5" fmla="*/ 5449996 h 6246402"/>
              <a:gd name="connsiteX6" fmla="*/ 0 w 3820612"/>
              <a:gd name="connsiteY6" fmla="*/ 796406 h 6246402"/>
              <a:gd name="connsiteX0" fmla="*/ 0 w 3820612"/>
              <a:gd name="connsiteY0" fmla="*/ 796406 h 6246402"/>
              <a:gd name="connsiteX1" fmla="*/ 1720954 w 3820612"/>
              <a:gd name="connsiteY1" fmla="*/ 0 h 6246402"/>
              <a:gd name="connsiteX2" fmla="*/ 3441908 w 3820612"/>
              <a:gd name="connsiteY2" fmla="*/ 796406 h 6246402"/>
              <a:gd name="connsiteX3" fmla="*/ 1720954 w 3820612"/>
              <a:gd name="connsiteY3" fmla="*/ 1592812 h 6246402"/>
              <a:gd name="connsiteX4" fmla="*/ 0 w 3820612"/>
              <a:gd name="connsiteY4" fmla="*/ 796406 h 6246402"/>
              <a:gd name="connsiteX0" fmla="*/ 3441908 w 3820612"/>
              <a:gd name="connsiteY0" fmla="*/ 796406 h 6246402"/>
              <a:gd name="connsiteX1" fmla="*/ 1720954 w 3820612"/>
              <a:gd name="connsiteY1" fmla="*/ 1592812 h 6246402"/>
              <a:gd name="connsiteX2" fmla="*/ 0 w 3820612"/>
              <a:gd name="connsiteY2" fmla="*/ 796406 h 6246402"/>
              <a:gd name="connsiteX3" fmla="*/ 1720954 w 3820612"/>
              <a:gd name="connsiteY3" fmla="*/ 0 h 6246402"/>
              <a:gd name="connsiteX4" fmla="*/ 3441908 w 3820612"/>
              <a:gd name="connsiteY4" fmla="*/ 796406 h 6246402"/>
              <a:gd name="connsiteX5" fmla="*/ 2622511 w 3820612"/>
              <a:gd name="connsiteY5" fmla="*/ 5544998 h 6246402"/>
              <a:gd name="connsiteX6" fmla="*/ 1720954 w 3820612"/>
              <a:gd name="connsiteY6" fmla="*/ 6080147 h 6246402"/>
              <a:gd name="connsiteX7" fmla="*/ 807522 w 3820612"/>
              <a:gd name="connsiteY7" fmla="*/ 5533124 h 6246402"/>
              <a:gd name="connsiteX8" fmla="*/ 0 w 3820612"/>
              <a:gd name="connsiteY8" fmla="*/ 796406 h 6246402"/>
              <a:gd name="connsiteX0" fmla="*/ 427512 w 4248124"/>
              <a:gd name="connsiteY0" fmla="*/ 796406 h 6246402"/>
              <a:gd name="connsiteX1" fmla="*/ 2148466 w 4248124"/>
              <a:gd name="connsiteY1" fmla="*/ 1592812 h 6246402"/>
              <a:gd name="connsiteX2" fmla="*/ 3869420 w 4248124"/>
              <a:gd name="connsiteY2" fmla="*/ 796406 h 6246402"/>
              <a:gd name="connsiteX3" fmla="*/ 3881295 w 4248124"/>
              <a:gd name="connsiteY3" fmla="*/ 5461871 h 6246402"/>
              <a:gd name="connsiteX4" fmla="*/ 2148466 w 4248124"/>
              <a:gd name="connsiteY4" fmla="*/ 6246402 h 6246402"/>
              <a:gd name="connsiteX5" fmla="*/ 427512 w 4248124"/>
              <a:gd name="connsiteY5" fmla="*/ 5449996 h 6246402"/>
              <a:gd name="connsiteX6" fmla="*/ 427512 w 4248124"/>
              <a:gd name="connsiteY6" fmla="*/ 796406 h 6246402"/>
              <a:gd name="connsiteX0" fmla="*/ 427512 w 4248124"/>
              <a:gd name="connsiteY0" fmla="*/ 796406 h 6246402"/>
              <a:gd name="connsiteX1" fmla="*/ 2148466 w 4248124"/>
              <a:gd name="connsiteY1" fmla="*/ 0 h 6246402"/>
              <a:gd name="connsiteX2" fmla="*/ 3869420 w 4248124"/>
              <a:gd name="connsiteY2" fmla="*/ 796406 h 6246402"/>
              <a:gd name="connsiteX3" fmla="*/ 2148466 w 4248124"/>
              <a:gd name="connsiteY3" fmla="*/ 1592812 h 6246402"/>
              <a:gd name="connsiteX4" fmla="*/ 427512 w 4248124"/>
              <a:gd name="connsiteY4" fmla="*/ 796406 h 6246402"/>
              <a:gd name="connsiteX0" fmla="*/ 3869420 w 4248124"/>
              <a:gd name="connsiteY0" fmla="*/ 796406 h 6246402"/>
              <a:gd name="connsiteX1" fmla="*/ 2148466 w 4248124"/>
              <a:gd name="connsiteY1" fmla="*/ 1592812 h 6246402"/>
              <a:gd name="connsiteX2" fmla="*/ 427512 w 4248124"/>
              <a:gd name="connsiteY2" fmla="*/ 796406 h 6246402"/>
              <a:gd name="connsiteX3" fmla="*/ 2148466 w 4248124"/>
              <a:gd name="connsiteY3" fmla="*/ 0 h 6246402"/>
              <a:gd name="connsiteX4" fmla="*/ 3869420 w 4248124"/>
              <a:gd name="connsiteY4" fmla="*/ 796406 h 6246402"/>
              <a:gd name="connsiteX5" fmla="*/ 3050023 w 4248124"/>
              <a:gd name="connsiteY5" fmla="*/ 5544998 h 6246402"/>
              <a:gd name="connsiteX6" fmla="*/ 2148466 w 4248124"/>
              <a:gd name="connsiteY6" fmla="*/ 6080147 h 6246402"/>
              <a:gd name="connsiteX7" fmla="*/ 1235034 w 4248124"/>
              <a:gd name="connsiteY7" fmla="*/ 5533124 h 6246402"/>
              <a:gd name="connsiteX8" fmla="*/ 427512 w 4248124"/>
              <a:gd name="connsiteY8" fmla="*/ 796406 h 6246402"/>
              <a:gd name="connsiteX0" fmla="*/ 427512 w 4157611"/>
              <a:gd name="connsiteY0" fmla="*/ 796406 h 6246402"/>
              <a:gd name="connsiteX1" fmla="*/ 2148466 w 4157611"/>
              <a:gd name="connsiteY1" fmla="*/ 1592812 h 6246402"/>
              <a:gd name="connsiteX2" fmla="*/ 3869420 w 4157611"/>
              <a:gd name="connsiteY2" fmla="*/ 796406 h 6246402"/>
              <a:gd name="connsiteX3" fmla="*/ 3430032 w 4157611"/>
              <a:gd name="connsiteY3" fmla="*/ 5402495 h 6246402"/>
              <a:gd name="connsiteX4" fmla="*/ 2148466 w 4157611"/>
              <a:gd name="connsiteY4" fmla="*/ 6246402 h 6246402"/>
              <a:gd name="connsiteX5" fmla="*/ 427512 w 4157611"/>
              <a:gd name="connsiteY5" fmla="*/ 5449996 h 6246402"/>
              <a:gd name="connsiteX6" fmla="*/ 427512 w 4157611"/>
              <a:gd name="connsiteY6" fmla="*/ 796406 h 6246402"/>
              <a:gd name="connsiteX0" fmla="*/ 427512 w 4157611"/>
              <a:gd name="connsiteY0" fmla="*/ 796406 h 6246402"/>
              <a:gd name="connsiteX1" fmla="*/ 2148466 w 4157611"/>
              <a:gd name="connsiteY1" fmla="*/ 0 h 6246402"/>
              <a:gd name="connsiteX2" fmla="*/ 3869420 w 4157611"/>
              <a:gd name="connsiteY2" fmla="*/ 796406 h 6246402"/>
              <a:gd name="connsiteX3" fmla="*/ 2148466 w 4157611"/>
              <a:gd name="connsiteY3" fmla="*/ 1592812 h 6246402"/>
              <a:gd name="connsiteX4" fmla="*/ 427512 w 4157611"/>
              <a:gd name="connsiteY4" fmla="*/ 796406 h 6246402"/>
              <a:gd name="connsiteX0" fmla="*/ 3869420 w 4157611"/>
              <a:gd name="connsiteY0" fmla="*/ 796406 h 6246402"/>
              <a:gd name="connsiteX1" fmla="*/ 2148466 w 4157611"/>
              <a:gd name="connsiteY1" fmla="*/ 1592812 h 6246402"/>
              <a:gd name="connsiteX2" fmla="*/ 427512 w 4157611"/>
              <a:gd name="connsiteY2" fmla="*/ 796406 h 6246402"/>
              <a:gd name="connsiteX3" fmla="*/ 2148466 w 4157611"/>
              <a:gd name="connsiteY3" fmla="*/ 0 h 6246402"/>
              <a:gd name="connsiteX4" fmla="*/ 3869420 w 4157611"/>
              <a:gd name="connsiteY4" fmla="*/ 796406 h 6246402"/>
              <a:gd name="connsiteX5" fmla="*/ 3050023 w 4157611"/>
              <a:gd name="connsiteY5" fmla="*/ 5544998 h 6246402"/>
              <a:gd name="connsiteX6" fmla="*/ 2148466 w 4157611"/>
              <a:gd name="connsiteY6" fmla="*/ 6080147 h 6246402"/>
              <a:gd name="connsiteX7" fmla="*/ 1235034 w 4157611"/>
              <a:gd name="connsiteY7" fmla="*/ 5533124 h 6246402"/>
              <a:gd name="connsiteX8" fmla="*/ 427512 w 4157611"/>
              <a:gd name="connsiteY8" fmla="*/ 796406 h 6246402"/>
              <a:gd name="connsiteX0" fmla="*/ 320752 w 4050851"/>
              <a:gd name="connsiteY0" fmla="*/ 796406 h 6246402"/>
              <a:gd name="connsiteX1" fmla="*/ 2041706 w 4050851"/>
              <a:gd name="connsiteY1" fmla="*/ 1592812 h 6246402"/>
              <a:gd name="connsiteX2" fmla="*/ 3762660 w 4050851"/>
              <a:gd name="connsiteY2" fmla="*/ 796406 h 6246402"/>
              <a:gd name="connsiteX3" fmla="*/ 3323272 w 4050851"/>
              <a:gd name="connsiteY3" fmla="*/ 5402495 h 6246402"/>
              <a:gd name="connsiteX4" fmla="*/ 2041706 w 4050851"/>
              <a:gd name="connsiteY4" fmla="*/ 6246402 h 6246402"/>
              <a:gd name="connsiteX5" fmla="*/ 867016 w 4050851"/>
              <a:gd name="connsiteY5" fmla="*/ 5521248 h 6246402"/>
              <a:gd name="connsiteX6" fmla="*/ 320752 w 4050851"/>
              <a:gd name="connsiteY6" fmla="*/ 796406 h 6246402"/>
              <a:gd name="connsiteX0" fmla="*/ 320752 w 4050851"/>
              <a:gd name="connsiteY0" fmla="*/ 796406 h 6246402"/>
              <a:gd name="connsiteX1" fmla="*/ 2041706 w 4050851"/>
              <a:gd name="connsiteY1" fmla="*/ 0 h 6246402"/>
              <a:gd name="connsiteX2" fmla="*/ 3762660 w 4050851"/>
              <a:gd name="connsiteY2" fmla="*/ 796406 h 6246402"/>
              <a:gd name="connsiteX3" fmla="*/ 2041706 w 4050851"/>
              <a:gd name="connsiteY3" fmla="*/ 1592812 h 6246402"/>
              <a:gd name="connsiteX4" fmla="*/ 320752 w 4050851"/>
              <a:gd name="connsiteY4" fmla="*/ 796406 h 6246402"/>
              <a:gd name="connsiteX0" fmla="*/ 3762660 w 4050851"/>
              <a:gd name="connsiteY0" fmla="*/ 796406 h 6246402"/>
              <a:gd name="connsiteX1" fmla="*/ 2041706 w 4050851"/>
              <a:gd name="connsiteY1" fmla="*/ 1592812 h 6246402"/>
              <a:gd name="connsiteX2" fmla="*/ 320752 w 4050851"/>
              <a:gd name="connsiteY2" fmla="*/ 796406 h 6246402"/>
              <a:gd name="connsiteX3" fmla="*/ 2041706 w 4050851"/>
              <a:gd name="connsiteY3" fmla="*/ 0 h 6246402"/>
              <a:gd name="connsiteX4" fmla="*/ 3762660 w 4050851"/>
              <a:gd name="connsiteY4" fmla="*/ 796406 h 6246402"/>
              <a:gd name="connsiteX5" fmla="*/ 2943263 w 4050851"/>
              <a:gd name="connsiteY5" fmla="*/ 5544998 h 6246402"/>
              <a:gd name="connsiteX6" fmla="*/ 2041706 w 4050851"/>
              <a:gd name="connsiteY6" fmla="*/ 6080147 h 6246402"/>
              <a:gd name="connsiteX7" fmla="*/ 1128274 w 4050851"/>
              <a:gd name="connsiteY7" fmla="*/ 5533124 h 6246402"/>
              <a:gd name="connsiteX8" fmla="*/ 320752 w 4050851"/>
              <a:gd name="connsiteY8" fmla="*/ 796406 h 6246402"/>
              <a:gd name="connsiteX0" fmla="*/ 320752 w 4002378"/>
              <a:gd name="connsiteY0" fmla="*/ 796406 h 6246402"/>
              <a:gd name="connsiteX1" fmla="*/ 2041706 w 4002378"/>
              <a:gd name="connsiteY1" fmla="*/ 1592812 h 6246402"/>
              <a:gd name="connsiteX2" fmla="*/ 3762660 w 4002378"/>
              <a:gd name="connsiteY2" fmla="*/ 796406 h 6246402"/>
              <a:gd name="connsiteX3" fmla="*/ 2943261 w 4002378"/>
              <a:gd name="connsiteY3" fmla="*/ 5426246 h 6246402"/>
              <a:gd name="connsiteX4" fmla="*/ 2041706 w 4002378"/>
              <a:gd name="connsiteY4" fmla="*/ 6246402 h 6246402"/>
              <a:gd name="connsiteX5" fmla="*/ 867016 w 4002378"/>
              <a:gd name="connsiteY5" fmla="*/ 5521248 h 6246402"/>
              <a:gd name="connsiteX6" fmla="*/ 320752 w 4002378"/>
              <a:gd name="connsiteY6" fmla="*/ 796406 h 6246402"/>
              <a:gd name="connsiteX0" fmla="*/ 320752 w 4002378"/>
              <a:gd name="connsiteY0" fmla="*/ 796406 h 6246402"/>
              <a:gd name="connsiteX1" fmla="*/ 2041706 w 4002378"/>
              <a:gd name="connsiteY1" fmla="*/ 0 h 6246402"/>
              <a:gd name="connsiteX2" fmla="*/ 3762660 w 4002378"/>
              <a:gd name="connsiteY2" fmla="*/ 796406 h 6246402"/>
              <a:gd name="connsiteX3" fmla="*/ 2041706 w 4002378"/>
              <a:gd name="connsiteY3" fmla="*/ 1592812 h 6246402"/>
              <a:gd name="connsiteX4" fmla="*/ 320752 w 4002378"/>
              <a:gd name="connsiteY4" fmla="*/ 796406 h 6246402"/>
              <a:gd name="connsiteX0" fmla="*/ 3762660 w 4002378"/>
              <a:gd name="connsiteY0" fmla="*/ 796406 h 6246402"/>
              <a:gd name="connsiteX1" fmla="*/ 2041706 w 4002378"/>
              <a:gd name="connsiteY1" fmla="*/ 1592812 h 6246402"/>
              <a:gd name="connsiteX2" fmla="*/ 320752 w 4002378"/>
              <a:gd name="connsiteY2" fmla="*/ 796406 h 6246402"/>
              <a:gd name="connsiteX3" fmla="*/ 2041706 w 4002378"/>
              <a:gd name="connsiteY3" fmla="*/ 0 h 6246402"/>
              <a:gd name="connsiteX4" fmla="*/ 3762660 w 4002378"/>
              <a:gd name="connsiteY4" fmla="*/ 796406 h 6246402"/>
              <a:gd name="connsiteX5" fmla="*/ 2943263 w 4002378"/>
              <a:gd name="connsiteY5" fmla="*/ 5544998 h 6246402"/>
              <a:gd name="connsiteX6" fmla="*/ 2041706 w 4002378"/>
              <a:gd name="connsiteY6" fmla="*/ 6080147 h 6246402"/>
              <a:gd name="connsiteX7" fmla="*/ 1128274 w 4002378"/>
              <a:gd name="connsiteY7" fmla="*/ 5533124 h 6246402"/>
              <a:gd name="connsiteX8" fmla="*/ 320752 w 4002378"/>
              <a:gd name="connsiteY8" fmla="*/ 796406 h 6246402"/>
              <a:gd name="connsiteX0" fmla="*/ 283635 w 3965261"/>
              <a:gd name="connsiteY0" fmla="*/ 796406 h 6246402"/>
              <a:gd name="connsiteX1" fmla="*/ 2004589 w 3965261"/>
              <a:gd name="connsiteY1" fmla="*/ 1592812 h 6246402"/>
              <a:gd name="connsiteX2" fmla="*/ 3725543 w 3965261"/>
              <a:gd name="connsiteY2" fmla="*/ 796406 h 6246402"/>
              <a:gd name="connsiteX3" fmla="*/ 2906144 w 3965261"/>
              <a:gd name="connsiteY3" fmla="*/ 5426246 h 6246402"/>
              <a:gd name="connsiteX4" fmla="*/ 2004589 w 3965261"/>
              <a:gd name="connsiteY4" fmla="*/ 6246402 h 6246402"/>
              <a:gd name="connsiteX5" fmla="*/ 1114907 w 3965261"/>
              <a:gd name="connsiteY5" fmla="*/ 5556874 h 6246402"/>
              <a:gd name="connsiteX6" fmla="*/ 283635 w 3965261"/>
              <a:gd name="connsiteY6" fmla="*/ 796406 h 6246402"/>
              <a:gd name="connsiteX0" fmla="*/ 283635 w 3965261"/>
              <a:gd name="connsiteY0" fmla="*/ 796406 h 6246402"/>
              <a:gd name="connsiteX1" fmla="*/ 2004589 w 3965261"/>
              <a:gd name="connsiteY1" fmla="*/ 0 h 6246402"/>
              <a:gd name="connsiteX2" fmla="*/ 3725543 w 3965261"/>
              <a:gd name="connsiteY2" fmla="*/ 796406 h 6246402"/>
              <a:gd name="connsiteX3" fmla="*/ 2004589 w 3965261"/>
              <a:gd name="connsiteY3" fmla="*/ 1592812 h 6246402"/>
              <a:gd name="connsiteX4" fmla="*/ 283635 w 3965261"/>
              <a:gd name="connsiteY4" fmla="*/ 796406 h 6246402"/>
              <a:gd name="connsiteX0" fmla="*/ 3725543 w 3965261"/>
              <a:gd name="connsiteY0" fmla="*/ 796406 h 6246402"/>
              <a:gd name="connsiteX1" fmla="*/ 2004589 w 3965261"/>
              <a:gd name="connsiteY1" fmla="*/ 1592812 h 6246402"/>
              <a:gd name="connsiteX2" fmla="*/ 283635 w 3965261"/>
              <a:gd name="connsiteY2" fmla="*/ 796406 h 6246402"/>
              <a:gd name="connsiteX3" fmla="*/ 2004589 w 3965261"/>
              <a:gd name="connsiteY3" fmla="*/ 0 h 6246402"/>
              <a:gd name="connsiteX4" fmla="*/ 3725543 w 3965261"/>
              <a:gd name="connsiteY4" fmla="*/ 796406 h 6246402"/>
              <a:gd name="connsiteX5" fmla="*/ 2906146 w 3965261"/>
              <a:gd name="connsiteY5" fmla="*/ 5544998 h 6246402"/>
              <a:gd name="connsiteX6" fmla="*/ 2004589 w 3965261"/>
              <a:gd name="connsiteY6" fmla="*/ 6080147 h 6246402"/>
              <a:gd name="connsiteX7" fmla="*/ 1091157 w 3965261"/>
              <a:gd name="connsiteY7" fmla="*/ 5533124 h 6246402"/>
              <a:gd name="connsiteX8" fmla="*/ 283635 w 3965261"/>
              <a:gd name="connsiteY8" fmla="*/ 796406 h 6246402"/>
              <a:gd name="connsiteX0" fmla="*/ 283635 w 3965261"/>
              <a:gd name="connsiteY0" fmla="*/ 796406 h 6092022"/>
              <a:gd name="connsiteX1" fmla="*/ 2004589 w 3965261"/>
              <a:gd name="connsiteY1" fmla="*/ 1592812 h 6092022"/>
              <a:gd name="connsiteX2" fmla="*/ 3725543 w 3965261"/>
              <a:gd name="connsiteY2" fmla="*/ 796406 h 6092022"/>
              <a:gd name="connsiteX3" fmla="*/ 2906144 w 3965261"/>
              <a:gd name="connsiteY3" fmla="*/ 5426246 h 6092022"/>
              <a:gd name="connsiteX4" fmla="*/ 1980838 w 3965261"/>
              <a:gd name="connsiteY4" fmla="*/ 6092022 h 6092022"/>
              <a:gd name="connsiteX5" fmla="*/ 1114907 w 3965261"/>
              <a:gd name="connsiteY5" fmla="*/ 5556874 h 6092022"/>
              <a:gd name="connsiteX6" fmla="*/ 283635 w 3965261"/>
              <a:gd name="connsiteY6" fmla="*/ 796406 h 6092022"/>
              <a:gd name="connsiteX0" fmla="*/ 283635 w 3965261"/>
              <a:gd name="connsiteY0" fmla="*/ 796406 h 6092022"/>
              <a:gd name="connsiteX1" fmla="*/ 2004589 w 3965261"/>
              <a:gd name="connsiteY1" fmla="*/ 0 h 6092022"/>
              <a:gd name="connsiteX2" fmla="*/ 3725543 w 3965261"/>
              <a:gd name="connsiteY2" fmla="*/ 796406 h 6092022"/>
              <a:gd name="connsiteX3" fmla="*/ 2004589 w 3965261"/>
              <a:gd name="connsiteY3" fmla="*/ 1592812 h 6092022"/>
              <a:gd name="connsiteX4" fmla="*/ 283635 w 3965261"/>
              <a:gd name="connsiteY4" fmla="*/ 796406 h 6092022"/>
              <a:gd name="connsiteX0" fmla="*/ 3725543 w 3965261"/>
              <a:gd name="connsiteY0" fmla="*/ 796406 h 6092022"/>
              <a:gd name="connsiteX1" fmla="*/ 2004589 w 3965261"/>
              <a:gd name="connsiteY1" fmla="*/ 1592812 h 6092022"/>
              <a:gd name="connsiteX2" fmla="*/ 283635 w 3965261"/>
              <a:gd name="connsiteY2" fmla="*/ 796406 h 6092022"/>
              <a:gd name="connsiteX3" fmla="*/ 2004589 w 3965261"/>
              <a:gd name="connsiteY3" fmla="*/ 0 h 6092022"/>
              <a:gd name="connsiteX4" fmla="*/ 3725543 w 3965261"/>
              <a:gd name="connsiteY4" fmla="*/ 796406 h 6092022"/>
              <a:gd name="connsiteX5" fmla="*/ 2906146 w 3965261"/>
              <a:gd name="connsiteY5" fmla="*/ 5544998 h 6092022"/>
              <a:gd name="connsiteX6" fmla="*/ 2004589 w 3965261"/>
              <a:gd name="connsiteY6" fmla="*/ 6080147 h 6092022"/>
              <a:gd name="connsiteX7" fmla="*/ 1091157 w 3965261"/>
              <a:gd name="connsiteY7" fmla="*/ 5533124 h 6092022"/>
              <a:gd name="connsiteX8" fmla="*/ 283635 w 3965261"/>
              <a:gd name="connsiteY8" fmla="*/ 796406 h 6092022"/>
              <a:gd name="connsiteX0" fmla="*/ 283635 w 3965261"/>
              <a:gd name="connsiteY0" fmla="*/ 796406 h 6092022"/>
              <a:gd name="connsiteX1" fmla="*/ 2004589 w 3965261"/>
              <a:gd name="connsiteY1" fmla="*/ 1592812 h 6092022"/>
              <a:gd name="connsiteX2" fmla="*/ 3725543 w 3965261"/>
              <a:gd name="connsiteY2" fmla="*/ 796406 h 6092022"/>
              <a:gd name="connsiteX3" fmla="*/ 2906144 w 3965261"/>
              <a:gd name="connsiteY3" fmla="*/ 5426246 h 6092022"/>
              <a:gd name="connsiteX4" fmla="*/ 1980838 w 3965261"/>
              <a:gd name="connsiteY4" fmla="*/ 6092022 h 6092022"/>
              <a:gd name="connsiteX5" fmla="*/ 1114907 w 3965261"/>
              <a:gd name="connsiteY5" fmla="*/ 5556874 h 6092022"/>
              <a:gd name="connsiteX6" fmla="*/ 283635 w 3965261"/>
              <a:gd name="connsiteY6" fmla="*/ 796406 h 6092022"/>
              <a:gd name="connsiteX0" fmla="*/ 283635 w 3965261"/>
              <a:gd name="connsiteY0" fmla="*/ 796406 h 6092022"/>
              <a:gd name="connsiteX1" fmla="*/ 2004589 w 3965261"/>
              <a:gd name="connsiteY1" fmla="*/ 0 h 6092022"/>
              <a:gd name="connsiteX2" fmla="*/ 3725543 w 3965261"/>
              <a:gd name="connsiteY2" fmla="*/ 796406 h 6092022"/>
              <a:gd name="connsiteX3" fmla="*/ 2004589 w 3965261"/>
              <a:gd name="connsiteY3" fmla="*/ 1592812 h 6092022"/>
              <a:gd name="connsiteX4" fmla="*/ 283635 w 3965261"/>
              <a:gd name="connsiteY4" fmla="*/ 796406 h 6092022"/>
              <a:gd name="connsiteX0" fmla="*/ 3725543 w 3965261"/>
              <a:gd name="connsiteY0" fmla="*/ 796406 h 6092022"/>
              <a:gd name="connsiteX1" fmla="*/ 2004589 w 3965261"/>
              <a:gd name="connsiteY1" fmla="*/ 1592812 h 6092022"/>
              <a:gd name="connsiteX2" fmla="*/ 283635 w 3965261"/>
              <a:gd name="connsiteY2" fmla="*/ 796406 h 6092022"/>
              <a:gd name="connsiteX3" fmla="*/ 2004589 w 3965261"/>
              <a:gd name="connsiteY3" fmla="*/ 0 h 6092022"/>
              <a:gd name="connsiteX4" fmla="*/ 3725543 w 3965261"/>
              <a:gd name="connsiteY4" fmla="*/ 796406 h 6092022"/>
              <a:gd name="connsiteX5" fmla="*/ 2906146 w 3965261"/>
              <a:gd name="connsiteY5" fmla="*/ 5544998 h 6092022"/>
              <a:gd name="connsiteX6" fmla="*/ 2004589 w 3965261"/>
              <a:gd name="connsiteY6" fmla="*/ 6080147 h 6092022"/>
              <a:gd name="connsiteX7" fmla="*/ 1091157 w 3965261"/>
              <a:gd name="connsiteY7" fmla="*/ 5533124 h 6092022"/>
              <a:gd name="connsiteX8" fmla="*/ 283635 w 3965261"/>
              <a:gd name="connsiteY8" fmla="*/ 796406 h 6092022"/>
              <a:gd name="connsiteX0" fmla="*/ 283635 w 3965261"/>
              <a:gd name="connsiteY0" fmla="*/ 796406 h 6092022"/>
              <a:gd name="connsiteX1" fmla="*/ 2004589 w 3965261"/>
              <a:gd name="connsiteY1" fmla="*/ 1592812 h 6092022"/>
              <a:gd name="connsiteX2" fmla="*/ 3725543 w 3965261"/>
              <a:gd name="connsiteY2" fmla="*/ 796406 h 6092022"/>
              <a:gd name="connsiteX3" fmla="*/ 2906144 w 3965261"/>
              <a:gd name="connsiteY3" fmla="*/ 5426246 h 6092022"/>
              <a:gd name="connsiteX4" fmla="*/ 1980838 w 3965261"/>
              <a:gd name="connsiteY4" fmla="*/ 6092022 h 6092022"/>
              <a:gd name="connsiteX5" fmla="*/ 1114907 w 3965261"/>
              <a:gd name="connsiteY5" fmla="*/ 5556874 h 6092022"/>
              <a:gd name="connsiteX6" fmla="*/ 283635 w 3965261"/>
              <a:gd name="connsiteY6" fmla="*/ 796406 h 6092022"/>
              <a:gd name="connsiteX0" fmla="*/ 283635 w 3965261"/>
              <a:gd name="connsiteY0" fmla="*/ 796406 h 6092022"/>
              <a:gd name="connsiteX1" fmla="*/ 2004589 w 3965261"/>
              <a:gd name="connsiteY1" fmla="*/ 0 h 6092022"/>
              <a:gd name="connsiteX2" fmla="*/ 3725543 w 3965261"/>
              <a:gd name="connsiteY2" fmla="*/ 796406 h 6092022"/>
              <a:gd name="connsiteX3" fmla="*/ 2004589 w 3965261"/>
              <a:gd name="connsiteY3" fmla="*/ 1592812 h 6092022"/>
              <a:gd name="connsiteX4" fmla="*/ 283635 w 3965261"/>
              <a:gd name="connsiteY4" fmla="*/ 796406 h 6092022"/>
              <a:gd name="connsiteX0" fmla="*/ 3725543 w 3965261"/>
              <a:gd name="connsiteY0" fmla="*/ 796406 h 6092022"/>
              <a:gd name="connsiteX1" fmla="*/ 2004589 w 3965261"/>
              <a:gd name="connsiteY1" fmla="*/ 1592812 h 6092022"/>
              <a:gd name="connsiteX2" fmla="*/ 283635 w 3965261"/>
              <a:gd name="connsiteY2" fmla="*/ 796406 h 6092022"/>
              <a:gd name="connsiteX3" fmla="*/ 2004589 w 3965261"/>
              <a:gd name="connsiteY3" fmla="*/ 0 h 6092022"/>
              <a:gd name="connsiteX4" fmla="*/ 3725543 w 3965261"/>
              <a:gd name="connsiteY4" fmla="*/ 796406 h 6092022"/>
              <a:gd name="connsiteX5" fmla="*/ 2906146 w 3965261"/>
              <a:gd name="connsiteY5" fmla="*/ 5544998 h 6092022"/>
              <a:gd name="connsiteX6" fmla="*/ 2004589 w 3965261"/>
              <a:gd name="connsiteY6" fmla="*/ 6080147 h 6092022"/>
              <a:gd name="connsiteX7" fmla="*/ 1091157 w 3965261"/>
              <a:gd name="connsiteY7" fmla="*/ 5533124 h 6092022"/>
              <a:gd name="connsiteX8" fmla="*/ 283635 w 3965261"/>
              <a:gd name="connsiteY8" fmla="*/ 796406 h 60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261" h="6092022" stroke="0" extrusionOk="0">
                <a:moveTo>
                  <a:pt x="283635" y="796406"/>
                </a:moveTo>
                <a:cubicBezTo>
                  <a:pt x="283635" y="1236249"/>
                  <a:pt x="1054132" y="1592812"/>
                  <a:pt x="2004589" y="1592812"/>
                </a:cubicBezTo>
                <a:cubicBezTo>
                  <a:pt x="2955046" y="1592812"/>
                  <a:pt x="3725543" y="1236249"/>
                  <a:pt x="3725543" y="796406"/>
                </a:cubicBezTo>
                <a:cubicBezTo>
                  <a:pt x="4572649" y="2874075"/>
                  <a:pt x="2902186" y="3871091"/>
                  <a:pt x="2906144" y="5426246"/>
                </a:cubicBezTo>
                <a:cubicBezTo>
                  <a:pt x="2906144" y="5866089"/>
                  <a:pt x="2860043" y="5913892"/>
                  <a:pt x="1980838" y="6092022"/>
                </a:cubicBezTo>
                <a:cubicBezTo>
                  <a:pt x="1208511" y="5878266"/>
                  <a:pt x="1114907" y="5996717"/>
                  <a:pt x="1114907" y="5556874"/>
                </a:cubicBezTo>
                <a:cubicBezTo>
                  <a:pt x="1114907" y="4005677"/>
                  <a:pt x="-678267" y="2454481"/>
                  <a:pt x="283635" y="796406"/>
                </a:cubicBezTo>
                <a:close/>
              </a:path>
              <a:path w="3965261" h="6092022" fill="lighten" stroke="0" extrusionOk="0">
                <a:moveTo>
                  <a:pt x="283635" y="796406"/>
                </a:moveTo>
                <a:cubicBezTo>
                  <a:pt x="283635" y="356563"/>
                  <a:pt x="1054132" y="0"/>
                  <a:pt x="2004589" y="0"/>
                </a:cubicBezTo>
                <a:cubicBezTo>
                  <a:pt x="2955046" y="0"/>
                  <a:pt x="3725543" y="356563"/>
                  <a:pt x="3725543" y="796406"/>
                </a:cubicBezTo>
                <a:cubicBezTo>
                  <a:pt x="3725543" y="1236249"/>
                  <a:pt x="2955046" y="1592812"/>
                  <a:pt x="2004589" y="1592812"/>
                </a:cubicBezTo>
                <a:cubicBezTo>
                  <a:pt x="1054132" y="1592812"/>
                  <a:pt x="283635" y="1236249"/>
                  <a:pt x="283635" y="796406"/>
                </a:cubicBezTo>
                <a:close/>
              </a:path>
              <a:path w="3965261" h="6092022" fill="none" extrusionOk="0">
                <a:moveTo>
                  <a:pt x="3725543" y="796406"/>
                </a:moveTo>
                <a:cubicBezTo>
                  <a:pt x="3725543" y="1236249"/>
                  <a:pt x="2955046" y="1592812"/>
                  <a:pt x="2004589" y="1592812"/>
                </a:cubicBezTo>
                <a:cubicBezTo>
                  <a:pt x="1054132" y="1592812"/>
                  <a:pt x="283635" y="1236249"/>
                  <a:pt x="283635" y="796406"/>
                </a:cubicBezTo>
                <a:cubicBezTo>
                  <a:pt x="283635" y="356563"/>
                  <a:pt x="1054132" y="0"/>
                  <a:pt x="2004589" y="0"/>
                </a:cubicBezTo>
                <a:cubicBezTo>
                  <a:pt x="2955046" y="0"/>
                  <a:pt x="3725543" y="356563"/>
                  <a:pt x="3725543" y="796406"/>
                </a:cubicBezTo>
                <a:cubicBezTo>
                  <a:pt x="3452411" y="2379270"/>
                  <a:pt x="2882395" y="3962134"/>
                  <a:pt x="2906146" y="5544998"/>
                </a:cubicBezTo>
                <a:cubicBezTo>
                  <a:pt x="2906146" y="5984841"/>
                  <a:pt x="2307087" y="6082126"/>
                  <a:pt x="2004589" y="6080147"/>
                </a:cubicBezTo>
                <a:cubicBezTo>
                  <a:pt x="1702091" y="6078168"/>
                  <a:pt x="1091157" y="5972967"/>
                  <a:pt x="1091157" y="5533124"/>
                </a:cubicBezTo>
                <a:cubicBezTo>
                  <a:pt x="1352414" y="3993802"/>
                  <a:pt x="283635" y="2347603"/>
                  <a:pt x="283635" y="796406"/>
                </a:cubicBezTo>
              </a:path>
            </a:pathLst>
          </a:custGeom>
          <a:gradFill>
            <a:gsLst>
              <a:gs pos="0">
                <a:srgbClr val="817DEA">
                  <a:alpha val="33000"/>
                </a:srgbClr>
              </a:gs>
              <a:gs pos="64000">
                <a:srgbClr val="998CE8">
                  <a:alpha val="39000"/>
                </a:srgbClr>
              </a:gs>
              <a:gs pos="100000">
                <a:srgbClr val="C688D4"/>
              </a:gs>
              <a:gs pos="100000">
                <a:srgbClr val="C6A8E6">
                  <a:alpha val="33429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6" name="Линия">
            <a:extLst>
              <a:ext uri="{FF2B5EF4-FFF2-40B4-BE49-F238E27FC236}">
                <a16:creationId xmlns:a16="http://schemas.microsoft.com/office/drawing/2014/main" id="{7D2C9000-7E64-1BD6-1407-3AB00DFC6F10}"/>
              </a:ext>
            </a:extLst>
          </p:cNvPr>
          <p:cNvSpPr/>
          <p:nvPr/>
        </p:nvSpPr>
        <p:spPr>
          <a:xfrm flipV="1">
            <a:off x="6404919" y="3267458"/>
            <a:ext cx="2194596" cy="12554"/>
          </a:xfrm>
          <a:prstGeom prst="line">
            <a:avLst/>
          </a:prstGeom>
          <a:ln w="25400">
            <a:solidFill>
              <a:srgbClr val="541E7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 Narrow" panose="020B0604020202020204" pitchFamily="34" charset="0"/>
              <a:ea typeface="Helvetica Neue"/>
              <a:cs typeface="Arial Narrow" panose="020B0604020202020204" pitchFamily="34" charset="0"/>
              <a:sym typeface="Helvetica Neue"/>
            </a:endParaRPr>
          </a:p>
        </p:txBody>
      </p:sp>
      <p:sp>
        <p:nvSpPr>
          <p:cNvPr id="8" name="Линия">
            <a:extLst>
              <a:ext uri="{FF2B5EF4-FFF2-40B4-BE49-F238E27FC236}">
                <a16:creationId xmlns:a16="http://schemas.microsoft.com/office/drawing/2014/main" id="{B352DE6B-3C88-E0E5-F557-E1CDD6F5CED9}"/>
              </a:ext>
            </a:extLst>
          </p:cNvPr>
          <p:cNvSpPr/>
          <p:nvPr/>
        </p:nvSpPr>
        <p:spPr>
          <a:xfrm flipV="1">
            <a:off x="6267387" y="4010412"/>
            <a:ext cx="1723111" cy="0"/>
          </a:xfrm>
          <a:prstGeom prst="line">
            <a:avLst/>
          </a:prstGeom>
          <a:ln w="25400">
            <a:solidFill>
              <a:srgbClr val="541E7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 Narrow" panose="020B0604020202020204" pitchFamily="34" charset="0"/>
              <a:ea typeface="Helvetica Neue"/>
              <a:cs typeface="Arial Narrow" panose="020B0604020202020204" pitchFamily="34" charset="0"/>
              <a:sym typeface="Helvetica Neue"/>
            </a:endParaRPr>
          </a:p>
        </p:txBody>
      </p:sp>
      <p:sp>
        <p:nvSpPr>
          <p:cNvPr id="10" name="Линия">
            <a:extLst>
              <a:ext uri="{FF2B5EF4-FFF2-40B4-BE49-F238E27FC236}">
                <a16:creationId xmlns:a16="http://schemas.microsoft.com/office/drawing/2014/main" id="{D81E897C-0E8A-3ABB-F799-990A0FD7AAC2}"/>
              </a:ext>
            </a:extLst>
          </p:cNvPr>
          <p:cNvSpPr/>
          <p:nvPr/>
        </p:nvSpPr>
        <p:spPr>
          <a:xfrm flipV="1">
            <a:off x="5763195" y="4880267"/>
            <a:ext cx="1722456" cy="1"/>
          </a:xfrm>
          <a:prstGeom prst="line">
            <a:avLst/>
          </a:prstGeom>
          <a:ln w="25400">
            <a:solidFill>
              <a:srgbClr val="541E7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 Narrow" panose="020B0604020202020204" pitchFamily="34" charset="0"/>
              <a:ea typeface="Helvetica Neue"/>
              <a:cs typeface="Arial Narrow" panose="020B0604020202020204" pitchFamily="34" charset="0"/>
              <a:sym typeface="Helvetica Neue"/>
            </a:endParaRPr>
          </a:p>
        </p:txBody>
      </p:sp>
      <p:sp>
        <p:nvSpPr>
          <p:cNvPr id="11" name="Зарегистрированы">
            <a:extLst>
              <a:ext uri="{FF2B5EF4-FFF2-40B4-BE49-F238E27FC236}">
                <a16:creationId xmlns:a16="http://schemas.microsoft.com/office/drawing/2014/main" id="{6E5BCAF2-FC3F-9DF6-995E-2B72EBC712FA}"/>
              </a:ext>
            </a:extLst>
          </p:cNvPr>
          <p:cNvSpPr txBox="1"/>
          <p:nvPr/>
        </p:nvSpPr>
        <p:spPr>
          <a:xfrm>
            <a:off x="2782552" y="2100480"/>
            <a:ext cx="251831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defTabSz="412750" hangingPunct="0"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Первый </a:t>
            </a:r>
            <a:r>
              <a:rPr lang="ru-RU" sz="1400" kern="0" dirty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этап </a:t>
            </a:r>
            <a:r>
              <a:rPr lang="ru-RU" sz="1400" kern="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</a:t>
            </a:r>
            <a:r>
              <a:rPr lang="ru-RU" sz="1400" kern="0" dirty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Массовое </a:t>
            </a:r>
            <a:endParaRPr lang="ru-RU" sz="1400" kern="0" dirty="0" smtClean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lvl="0" algn="ctr" defTabSz="412750" hangingPunct="0"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проектно-ориентированное </a:t>
            </a:r>
          </a:p>
          <a:p>
            <a:pPr lvl="0" algn="ctr" defTabSz="412750" hangingPunct="0"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обучение</a:t>
            </a:r>
            <a:r>
              <a:rPr lang="ru-RU" sz="1400" kern="0" dirty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)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BB27FFA4-3C5F-F20C-9471-235FBCB8D0E9}"/>
              </a:ext>
            </a:extLst>
          </p:cNvPr>
          <p:cNvSpPr/>
          <p:nvPr/>
        </p:nvSpPr>
        <p:spPr>
          <a:xfrm>
            <a:off x="6119505" y="2375727"/>
            <a:ext cx="1722456" cy="1"/>
          </a:xfrm>
          <a:prstGeom prst="line">
            <a:avLst/>
          </a:prstGeom>
          <a:ln w="25400">
            <a:solidFill>
              <a:srgbClr val="541E7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 Narrow" panose="020B0604020202020204" pitchFamily="34" charset="0"/>
              <a:ea typeface="Helvetica Neue"/>
              <a:cs typeface="Arial Narrow" panose="020B0604020202020204" pitchFamily="34" charset="0"/>
              <a:sym typeface="Helvetica Neue"/>
            </a:endParaRPr>
          </a:p>
        </p:txBody>
      </p:sp>
      <p:sp>
        <p:nvSpPr>
          <p:cNvPr id="17" name="На 1 этапе">
            <a:extLst>
              <a:ext uri="{FF2B5EF4-FFF2-40B4-BE49-F238E27FC236}">
                <a16:creationId xmlns:a16="http://schemas.microsoft.com/office/drawing/2014/main" id="{676F4A45-77F0-4D60-9222-C2B37AC57DA7}"/>
              </a:ext>
            </a:extLst>
          </p:cNvPr>
          <p:cNvSpPr txBox="1"/>
          <p:nvPr/>
        </p:nvSpPr>
        <p:spPr>
          <a:xfrm>
            <a:off x="3183672" y="3175183"/>
            <a:ext cx="160140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На выходе 1 этапа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18" name="Прошли отбор в 2 этап">
            <a:extLst>
              <a:ext uri="{FF2B5EF4-FFF2-40B4-BE49-F238E27FC236}">
                <a16:creationId xmlns:a16="http://schemas.microsoft.com/office/drawing/2014/main" id="{7CFACE4C-7868-3FFD-97F6-63D3EEB010A7}"/>
              </a:ext>
            </a:extLst>
          </p:cNvPr>
          <p:cNvSpPr txBox="1"/>
          <p:nvPr/>
        </p:nvSpPr>
        <p:spPr>
          <a:xfrm>
            <a:off x="2586187" y="3739450"/>
            <a:ext cx="2911053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defRPr sz="2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Отобраны для участия во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2 этапе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(индивидуальная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работа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с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наставниками)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19" name="Пройдут на ДД">
            <a:extLst>
              <a:ext uri="{FF2B5EF4-FFF2-40B4-BE49-F238E27FC236}">
                <a16:creationId xmlns:a16="http://schemas.microsoft.com/office/drawing/2014/main" id="{86808A03-E3B1-C57B-45C5-8F69F5EB43F6}"/>
              </a:ext>
            </a:extLst>
          </p:cNvPr>
          <p:cNvSpPr txBox="1"/>
          <p:nvPr/>
        </p:nvSpPr>
        <p:spPr>
          <a:xfrm>
            <a:off x="2785758" y="4686938"/>
            <a:ext cx="2511906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defRPr sz="2600"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Выбраны на региональные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демо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-дни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в территориальных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банках 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Сбера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20" name="208…">
            <a:extLst>
              <a:ext uri="{FF2B5EF4-FFF2-40B4-BE49-F238E27FC236}">
                <a16:creationId xmlns:a16="http://schemas.microsoft.com/office/drawing/2014/main" id="{21391826-6D9F-8C05-5CEC-7EA2195CE653}"/>
              </a:ext>
            </a:extLst>
          </p:cNvPr>
          <p:cNvSpPr txBox="1"/>
          <p:nvPr/>
        </p:nvSpPr>
        <p:spPr>
          <a:xfrm>
            <a:off x="8642883" y="3131608"/>
            <a:ext cx="153662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B363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kern="0" dirty="0" smtClean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500</a:t>
            </a:r>
            <a:r>
              <a:rPr lang="ru-RU" sz="1600" b="1" kern="0" dirty="0" smtClean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проектов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B363D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21" name="&gt; 12 тыс.…">
            <a:extLst>
              <a:ext uri="{FF2B5EF4-FFF2-40B4-BE49-F238E27FC236}">
                <a16:creationId xmlns:a16="http://schemas.microsoft.com/office/drawing/2014/main" id="{2FB8AD8D-8A31-83AE-8CDD-86C189AC58CB}"/>
              </a:ext>
            </a:extLst>
          </p:cNvPr>
          <p:cNvSpPr txBox="1"/>
          <p:nvPr/>
        </p:nvSpPr>
        <p:spPr>
          <a:xfrm>
            <a:off x="7918517" y="2122261"/>
            <a:ext cx="2733149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2B363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&gt; </a:t>
            </a:r>
            <a:r>
              <a:rPr lang="ru-RU" b="1" kern="0" noProof="0" dirty="0" smtClean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25</a:t>
            </a: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000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2B363D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B363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600" kern="0" dirty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частников из 85 регионов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B363D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22" name="53…">
            <a:extLst>
              <a:ext uri="{FF2B5EF4-FFF2-40B4-BE49-F238E27FC236}">
                <a16:creationId xmlns:a16="http://schemas.microsoft.com/office/drawing/2014/main" id="{BD473D10-58E3-123C-3355-BBEFD52A0591}"/>
              </a:ext>
            </a:extLst>
          </p:cNvPr>
          <p:cNvSpPr txBox="1"/>
          <p:nvPr/>
        </p:nvSpPr>
        <p:spPr>
          <a:xfrm>
            <a:off x="8029523" y="3809430"/>
            <a:ext cx="1536630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 defTabSz="1219169" hangingPunct="0">
              <a:defRPr>
                <a:solidFill>
                  <a:srgbClr val="2B363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kern="0" dirty="0" smtClean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117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проектов </a:t>
            </a:r>
          </a:p>
          <a:p>
            <a:pPr lvl="0" algn="ctr" defTabSz="1219169" hangingPunct="0">
              <a:defRPr>
                <a:solidFill>
                  <a:srgbClr val="2B363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600" kern="0" dirty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из 31 региона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B363D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23" name="20…">
            <a:extLst>
              <a:ext uri="{FF2B5EF4-FFF2-40B4-BE49-F238E27FC236}">
                <a16:creationId xmlns:a16="http://schemas.microsoft.com/office/drawing/2014/main" id="{076DEC29-2112-2375-D6D6-459863431AE1}"/>
              </a:ext>
            </a:extLst>
          </p:cNvPr>
          <p:cNvSpPr txBox="1"/>
          <p:nvPr/>
        </p:nvSpPr>
        <p:spPr>
          <a:xfrm>
            <a:off x="7475983" y="4762152"/>
            <a:ext cx="2304767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defRPr>
                <a:solidFill>
                  <a:srgbClr val="61D836">
                    <a:hueOff val="362282"/>
                    <a:satOff val="31803"/>
                    <a:lumOff val="-18242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kern="0" dirty="0">
                <a:solidFill>
                  <a:srgbClr val="892769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до 90 </a:t>
            </a:r>
            <a:r>
              <a:rPr lang="ru-RU" sz="1600" kern="0" dirty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проектов </a:t>
            </a:r>
          </a:p>
          <a:p>
            <a:pPr algn="ctr" defTabSz="1219169" hangingPunct="0">
              <a:defRPr>
                <a:solidFill>
                  <a:srgbClr val="61D836">
                    <a:hueOff val="362282"/>
                    <a:satOff val="31803"/>
                    <a:lumOff val="-18242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600" kern="0" dirty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(кол-во утверждается)</a:t>
            </a:r>
          </a:p>
        </p:txBody>
      </p:sp>
      <p:sp>
        <p:nvSpPr>
          <p:cNvPr id="27" name="Линия">
            <a:extLst>
              <a:ext uri="{FF2B5EF4-FFF2-40B4-BE49-F238E27FC236}">
                <a16:creationId xmlns:a16="http://schemas.microsoft.com/office/drawing/2014/main" id="{1DCA8957-FCE4-ACB9-0731-D4EE34A13B68}"/>
              </a:ext>
            </a:extLst>
          </p:cNvPr>
          <p:cNvSpPr/>
          <p:nvPr/>
        </p:nvSpPr>
        <p:spPr>
          <a:xfrm flipV="1">
            <a:off x="5196469" y="6071760"/>
            <a:ext cx="1562400" cy="1"/>
          </a:xfrm>
          <a:prstGeom prst="line">
            <a:avLst/>
          </a:prstGeom>
          <a:ln w="25400">
            <a:solidFill>
              <a:srgbClr val="541E7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 Narrow" panose="020B0604020202020204" pitchFamily="34" charset="0"/>
              <a:ea typeface="Helvetica Neue"/>
              <a:cs typeface="Arial Narrow" panose="020B0604020202020204" pitchFamily="34" charset="0"/>
              <a:sym typeface="Helvetica Neue"/>
            </a:endParaRPr>
          </a:p>
        </p:txBody>
      </p:sp>
      <p:sp>
        <p:nvSpPr>
          <p:cNvPr id="29" name="Пройдут на ДД">
            <a:extLst>
              <a:ext uri="{FF2B5EF4-FFF2-40B4-BE49-F238E27FC236}">
                <a16:creationId xmlns:a16="http://schemas.microsoft.com/office/drawing/2014/main" id="{82F0EE74-930A-74D9-797A-DB6C5DA4B132}"/>
              </a:ext>
            </a:extLst>
          </p:cNvPr>
          <p:cNvSpPr txBox="1"/>
          <p:nvPr/>
        </p:nvSpPr>
        <p:spPr>
          <a:xfrm>
            <a:off x="2980342" y="5822922"/>
            <a:ext cx="222714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825500">
              <a:defRPr sz="2600"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Выбраны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на </a:t>
            </a:r>
            <a:r>
              <a:rPr lang="ru-RU" sz="1400" kern="0" dirty="0" smtClean="0">
                <a:solidFill>
                  <a:srgbClr val="00206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емо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-день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(суперфинал в Москве)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  <a:sym typeface="Helvetica"/>
            </a:endParaRPr>
          </a:p>
        </p:txBody>
      </p:sp>
      <p:sp>
        <p:nvSpPr>
          <p:cNvPr id="30" name="10…">
            <a:extLst>
              <a:ext uri="{FF2B5EF4-FFF2-40B4-BE49-F238E27FC236}">
                <a16:creationId xmlns:a16="http://schemas.microsoft.com/office/drawing/2014/main" id="{0B4D2AF4-698B-AB9B-28C0-9EB5184F5E7C}"/>
              </a:ext>
            </a:extLst>
          </p:cNvPr>
          <p:cNvSpPr txBox="1"/>
          <p:nvPr/>
        </p:nvSpPr>
        <p:spPr>
          <a:xfrm>
            <a:off x="6601229" y="5880281"/>
            <a:ext cx="2325447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1D836">
                    <a:hueOff val="362282"/>
                    <a:satOff val="31803"/>
                    <a:lumOff val="-18242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kern="0" dirty="0">
                <a:solidFill>
                  <a:srgbClr val="892769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д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892769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о 10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B363D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проектов</a:t>
            </a:r>
          </a:p>
          <a:p>
            <a:pPr algn="ctr" defTabSz="1219169" hangingPunct="0">
              <a:defRPr>
                <a:solidFill>
                  <a:srgbClr val="61D836">
                    <a:hueOff val="362282"/>
                    <a:satOff val="31803"/>
                    <a:lumOff val="-18242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600" kern="0" dirty="0">
                <a:solidFill>
                  <a:srgbClr val="2B363D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Helvetica"/>
              </a:rPr>
              <a:t>(кол-во утверждается</a:t>
            </a:r>
            <a:r>
              <a:rPr lang="ru-RU" sz="1600" kern="0" dirty="0">
                <a:solidFill>
                  <a:srgbClr val="2B363D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Helvetica"/>
              </a:rPr>
              <a:t>)</a:t>
            </a:r>
          </a:p>
        </p:txBody>
      </p:sp>
      <p:pic>
        <p:nvPicPr>
          <p:cNvPr id="33" name="page1image20064416.png" descr="page1image20064416.png">
            <a:extLst>
              <a:ext uri="{FF2B5EF4-FFF2-40B4-BE49-F238E27FC236}">
                <a16:creationId xmlns:a16="http://schemas.microsoft.com/office/drawing/2014/main" id="{92A32019-7513-E014-3B8E-DBCD1DFD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9388">
            <a:off x="11085635" y="869223"/>
            <a:ext cx="575624" cy="468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ge1image20302064.png" descr="page1image20302064.png">
            <a:extLst>
              <a:ext uri="{FF2B5EF4-FFF2-40B4-BE49-F238E27FC236}">
                <a16:creationId xmlns:a16="http://schemas.microsoft.com/office/drawing/2014/main" id="{9690FAA6-62DC-DFC7-D915-A6B9320C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9892">
            <a:off x="11314110" y="158972"/>
            <a:ext cx="698605" cy="663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528"/>
            <a:ext cx="12192000" cy="6907431"/>
            <a:chOff x="0" y="0"/>
            <a:chExt cx="11750039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3407663"/>
              <a:ext cx="4532376" cy="34503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76015"/>
              <a:ext cx="3557016" cy="3681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776" y="0"/>
              <a:ext cx="4989576" cy="4251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288" y="0"/>
              <a:ext cx="4532375" cy="3520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20" y="3496055"/>
              <a:ext cx="4242816" cy="3361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59" y="3227832"/>
              <a:ext cx="4203192" cy="319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3357" y="3483889"/>
              <a:ext cx="3439160" cy="2430780"/>
            </a:xfrm>
            <a:custGeom>
              <a:avLst/>
              <a:gdLst/>
              <a:ahLst/>
              <a:cxnLst/>
              <a:rect l="l" t="t" r="r" b="b"/>
              <a:pathLst>
                <a:path w="3439160" h="2430779">
                  <a:moveTo>
                    <a:pt x="3208384" y="0"/>
                  </a:moveTo>
                  <a:lnTo>
                    <a:pt x="230297" y="0"/>
                  </a:lnTo>
                  <a:lnTo>
                    <a:pt x="183884" y="4678"/>
                  </a:lnTo>
                  <a:lnTo>
                    <a:pt x="140655" y="18098"/>
                  </a:lnTo>
                  <a:lnTo>
                    <a:pt x="101536" y="39332"/>
                  </a:lnTo>
                  <a:lnTo>
                    <a:pt x="67452" y="67454"/>
                  </a:lnTo>
                  <a:lnTo>
                    <a:pt x="39331" y="101538"/>
                  </a:lnTo>
                  <a:lnTo>
                    <a:pt x="18097" y="140658"/>
                  </a:lnTo>
                  <a:lnTo>
                    <a:pt x="4678" y="183888"/>
                  </a:lnTo>
                  <a:lnTo>
                    <a:pt x="0" y="230301"/>
                  </a:lnTo>
                  <a:lnTo>
                    <a:pt x="0" y="2200022"/>
                  </a:lnTo>
                  <a:lnTo>
                    <a:pt x="4678" y="2246435"/>
                  </a:lnTo>
                  <a:lnTo>
                    <a:pt x="18097" y="2289664"/>
                  </a:lnTo>
                  <a:lnTo>
                    <a:pt x="39331" y="2328783"/>
                  </a:lnTo>
                  <a:lnTo>
                    <a:pt x="67452" y="2362867"/>
                  </a:lnTo>
                  <a:lnTo>
                    <a:pt x="101536" y="2390988"/>
                  </a:lnTo>
                  <a:lnTo>
                    <a:pt x="140655" y="2412221"/>
                  </a:lnTo>
                  <a:lnTo>
                    <a:pt x="183884" y="2425640"/>
                  </a:lnTo>
                  <a:lnTo>
                    <a:pt x="230297" y="2430318"/>
                  </a:lnTo>
                  <a:lnTo>
                    <a:pt x="3208384" y="2430318"/>
                  </a:lnTo>
                  <a:lnTo>
                    <a:pt x="3254797" y="2425640"/>
                  </a:lnTo>
                  <a:lnTo>
                    <a:pt x="3298025" y="2412221"/>
                  </a:lnTo>
                  <a:lnTo>
                    <a:pt x="3337143" y="2390988"/>
                  </a:lnTo>
                  <a:lnTo>
                    <a:pt x="3371225" y="2362867"/>
                  </a:lnTo>
                  <a:lnTo>
                    <a:pt x="3399345" y="2328783"/>
                  </a:lnTo>
                  <a:lnTo>
                    <a:pt x="3420577" y="2289664"/>
                  </a:lnTo>
                  <a:lnTo>
                    <a:pt x="3433995" y="2246435"/>
                  </a:lnTo>
                  <a:lnTo>
                    <a:pt x="3438673" y="2200022"/>
                  </a:lnTo>
                  <a:lnTo>
                    <a:pt x="3438673" y="230301"/>
                  </a:lnTo>
                  <a:lnTo>
                    <a:pt x="3433995" y="183888"/>
                  </a:lnTo>
                  <a:lnTo>
                    <a:pt x="3420577" y="140658"/>
                  </a:lnTo>
                  <a:lnTo>
                    <a:pt x="3399345" y="101538"/>
                  </a:lnTo>
                  <a:lnTo>
                    <a:pt x="3371225" y="67454"/>
                  </a:lnTo>
                  <a:lnTo>
                    <a:pt x="3337143" y="39332"/>
                  </a:lnTo>
                  <a:lnTo>
                    <a:pt x="3298025" y="18098"/>
                  </a:lnTo>
                  <a:lnTo>
                    <a:pt x="3254797" y="4678"/>
                  </a:lnTo>
                  <a:lnTo>
                    <a:pt x="3208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6847" y="3227832"/>
              <a:ext cx="4203192" cy="31973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29968" y="3483889"/>
              <a:ext cx="3439160" cy="2430780"/>
            </a:xfrm>
            <a:custGeom>
              <a:avLst/>
              <a:gdLst/>
              <a:ahLst/>
              <a:cxnLst/>
              <a:rect l="l" t="t" r="r" b="b"/>
              <a:pathLst>
                <a:path w="3439159" h="2430779">
                  <a:moveTo>
                    <a:pt x="3208375" y="0"/>
                  </a:moveTo>
                  <a:lnTo>
                    <a:pt x="230289" y="0"/>
                  </a:lnTo>
                  <a:lnTo>
                    <a:pt x="183876" y="4678"/>
                  </a:lnTo>
                  <a:lnTo>
                    <a:pt x="140647" y="18098"/>
                  </a:lnTo>
                  <a:lnTo>
                    <a:pt x="101529" y="39332"/>
                  </a:lnTo>
                  <a:lnTo>
                    <a:pt x="67448" y="67454"/>
                  </a:lnTo>
                  <a:lnTo>
                    <a:pt x="39328" y="101538"/>
                  </a:lnTo>
                  <a:lnTo>
                    <a:pt x="18096" y="140658"/>
                  </a:lnTo>
                  <a:lnTo>
                    <a:pt x="4678" y="183888"/>
                  </a:lnTo>
                  <a:lnTo>
                    <a:pt x="0" y="230301"/>
                  </a:lnTo>
                  <a:lnTo>
                    <a:pt x="0" y="2200021"/>
                  </a:lnTo>
                  <a:lnTo>
                    <a:pt x="4678" y="2246434"/>
                  </a:lnTo>
                  <a:lnTo>
                    <a:pt x="18096" y="2289663"/>
                  </a:lnTo>
                  <a:lnTo>
                    <a:pt x="39328" y="2328782"/>
                  </a:lnTo>
                  <a:lnTo>
                    <a:pt x="67448" y="2362865"/>
                  </a:lnTo>
                  <a:lnTo>
                    <a:pt x="101529" y="2390986"/>
                  </a:lnTo>
                  <a:lnTo>
                    <a:pt x="140647" y="2412220"/>
                  </a:lnTo>
                  <a:lnTo>
                    <a:pt x="183876" y="2425638"/>
                  </a:lnTo>
                  <a:lnTo>
                    <a:pt x="230289" y="2430317"/>
                  </a:lnTo>
                  <a:lnTo>
                    <a:pt x="3208375" y="2430317"/>
                  </a:lnTo>
                  <a:lnTo>
                    <a:pt x="3254788" y="2425638"/>
                  </a:lnTo>
                  <a:lnTo>
                    <a:pt x="3298018" y="2412220"/>
                  </a:lnTo>
                  <a:lnTo>
                    <a:pt x="3337138" y="2390986"/>
                  </a:lnTo>
                  <a:lnTo>
                    <a:pt x="3371222" y="2362865"/>
                  </a:lnTo>
                  <a:lnTo>
                    <a:pt x="3399345" y="2328782"/>
                  </a:lnTo>
                  <a:lnTo>
                    <a:pt x="3420578" y="2289663"/>
                  </a:lnTo>
                  <a:lnTo>
                    <a:pt x="3433998" y="2246434"/>
                  </a:lnTo>
                  <a:lnTo>
                    <a:pt x="3438677" y="2200021"/>
                  </a:lnTo>
                  <a:lnTo>
                    <a:pt x="3438677" y="230301"/>
                  </a:lnTo>
                  <a:lnTo>
                    <a:pt x="3433998" y="183888"/>
                  </a:lnTo>
                  <a:lnTo>
                    <a:pt x="3420578" y="140658"/>
                  </a:lnTo>
                  <a:lnTo>
                    <a:pt x="3399345" y="101538"/>
                  </a:lnTo>
                  <a:lnTo>
                    <a:pt x="3371222" y="67454"/>
                  </a:lnTo>
                  <a:lnTo>
                    <a:pt x="3337138" y="39332"/>
                  </a:lnTo>
                  <a:lnTo>
                    <a:pt x="3298018" y="18098"/>
                  </a:lnTo>
                  <a:lnTo>
                    <a:pt x="3254788" y="4678"/>
                  </a:lnTo>
                  <a:lnTo>
                    <a:pt x="3208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9" y="688848"/>
              <a:ext cx="4206239" cy="3194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76661" y="943787"/>
              <a:ext cx="3439160" cy="2430780"/>
            </a:xfrm>
            <a:custGeom>
              <a:avLst/>
              <a:gdLst/>
              <a:ahLst/>
              <a:cxnLst/>
              <a:rect l="l" t="t" r="r" b="b"/>
              <a:pathLst>
                <a:path w="3439159" h="2430779">
                  <a:moveTo>
                    <a:pt x="3208375" y="0"/>
                  </a:moveTo>
                  <a:lnTo>
                    <a:pt x="230301" y="0"/>
                  </a:lnTo>
                  <a:lnTo>
                    <a:pt x="183888" y="4678"/>
                  </a:lnTo>
                  <a:lnTo>
                    <a:pt x="140658" y="18098"/>
                  </a:lnTo>
                  <a:lnTo>
                    <a:pt x="101538" y="39332"/>
                  </a:lnTo>
                  <a:lnTo>
                    <a:pt x="67454" y="67454"/>
                  </a:lnTo>
                  <a:lnTo>
                    <a:pt x="39332" y="101538"/>
                  </a:lnTo>
                  <a:lnTo>
                    <a:pt x="18098" y="140658"/>
                  </a:lnTo>
                  <a:lnTo>
                    <a:pt x="4678" y="183888"/>
                  </a:lnTo>
                  <a:lnTo>
                    <a:pt x="0" y="230301"/>
                  </a:lnTo>
                  <a:lnTo>
                    <a:pt x="0" y="2200020"/>
                  </a:lnTo>
                  <a:lnTo>
                    <a:pt x="4678" y="2246434"/>
                  </a:lnTo>
                  <a:lnTo>
                    <a:pt x="18098" y="2289664"/>
                  </a:lnTo>
                  <a:lnTo>
                    <a:pt x="39332" y="2328784"/>
                  </a:lnTo>
                  <a:lnTo>
                    <a:pt x="67454" y="2362868"/>
                  </a:lnTo>
                  <a:lnTo>
                    <a:pt x="101538" y="2390990"/>
                  </a:lnTo>
                  <a:lnTo>
                    <a:pt x="140658" y="2412224"/>
                  </a:lnTo>
                  <a:lnTo>
                    <a:pt x="183888" y="2425643"/>
                  </a:lnTo>
                  <a:lnTo>
                    <a:pt x="230301" y="2430322"/>
                  </a:lnTo>
                  <a:lnTo>
                    <a:pt x="3208375" y="2430322"/>
                  </a:lnTo>
                  <a:lnTo>
                    <a:pt x="3254788" y="2425643"/>
                  </a:lnTo>
                  <a:lnTo>
                    <a:pt x="3298018" y="2412224"/>
                  </a:lnTo>
                  <a:lnTo>
                    <a:pt x="3337138" y="2390990"/>
                  </a:lnTo>
                  <a:lnTo>
                    <a:pt x="3371222" y="2362868"/>
                  </a:lnTo>
                  <a:lnTo>
                    <a:pt x="3399345" y="2328784"/>
                  </a:lnTo>
                  <a:lnTo>
                    <a:pt x="3420578" y="2289664"/>
                  </a:lnTo>
                  <a:lnTo>
                    <a:pt x="3433998" y="2246434"/>
                  </a:lnTo>
                  <a:lnTo>
                    <a:pt x="3438677" y="2200020"/>
                  </a:lnTo>
                  <a:lnTo>
                    <a:pt x="3438677" y="230301"/>
                  </a:lnTo>
                  <a:lnTo>
                    <a:pt x="3433998" y="183888"/>
                  </a:lnTo>
                  <a:lnTo>
                    <a:pt x="3420578" y="140658"/>
                  </a:lnTo>
                  <a:lnTo>
                    <a:pt x="3399345" y="101538"/>
                  </a:lnTo>
                  <a:lnTo>
                    <a:pt x="3371222" y="67454"/>
                  </a:lnTo>
                  <a:lnTo>
                    <a:pt x="3337138" y="39332"/>
                  </a:lnTo>
                  <a:lnTo>
                    <a:pt x="3298018" y="18098"/>
                  </a:lnTo>
                  <a:lnTo>
                    <a:pt x="3254788" y="4678"/>
                  </a:lnTo>
                  <a:lnTo>
                    <a:pt x="3208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76661" y="3483889"/>
              <a:ext cx="3438677" cy="24303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3357" y="943788"/>
              <a:ext cx="3438673" cy="24303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29969" y="943788"/>
              <a:ext cx="3438677" cy="24303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1444" y="4784186"/>
              <a:ext cx="956734" cy="4739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644" y="3771043"/>
              <a:ext cx="1872995" cy="5029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0871" y="4309871"/>
              <a:ext cx="2057400" cy="5303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837" y="3897212"/>
              <a:ext cx="2288336" cy="6095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8213" y="3764041"/>
              <a:ext cx="2669324" cy="4590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91964" y="5038890"/>
              <a:ext cx="1858530" cy="5618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04593" y="4883238"/>
              <a:ext cx="1874151" cy="7299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50151" y="1232865"/>
              <a:ext cx="976823" cy="6368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77587" y="2635859"/>
              <a:ext cx="1281811" cy="55957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0831" y="1337798"/>
              <a:ext cx="1246856" cy="12468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18017" y="1198499"/>
              <a:ext cx="818400" cy="8129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41663" y="1299819"/>
              <a:ext cx="1949475" cy="6064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03396" y="2138895"/>
              <a:ext cx="1160221" cy="845947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580600" y="221899"/>
            <a:ext cx="5031105" cy="69596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Наши партнеры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2212034" y="1156982"/>
            <a:ext cx="5737081" cy="2216124"/>
            <a:chOff x="2162681" y="1093368"/>
            <a:chExt cx="5788614" cy="2156898"/>
          </a:xfrm>
        </p:grpSpPr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24375" y="2119731"/>
              <a:ext cx="2566987" cy="3384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28311" y="1093368"/>
              <a:ext cx="1877072" cy="6910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74297" y="2422290"/>
              <a:ext cx="1076998" cy="8279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62681" y="1144311"/>
              <a:ext cx="1948376" cy="830387"/>
            </a:xfrm>
            <a:prstGeom prst="rect">
              <a:avLst/>
            </a:prstGeom>
          </p:spPr>
        </p:pic>
      </p:grpSp>
      <p:pic>
        <p:nvPicPr>
          <p:cNvPr id="1030" name="Picture 6" descr="логотип Звук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9" y="4489409"/>
            <a:ext cx="1389427" cy="3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22" y="1748818"/>
            <a:ext cx="1824455" cy="145956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92" y="2993275"/>
            <a:ext cx="1807135" cy="3062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79" y="2160602"/>
            <a:ext cx="1456158" cy="102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30" y="2150851"/>
            <a:ext cx="1863898" cy="10484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91">
            <a:extLst>
              <a:ext uri="{FF2B5EF4-FFF2-40B4-BE49-F238E27FC236}">
                <a16:creationId xmlns:a16="http://schemas.microsoft.com/office/drawing/2014/main" id="{758FB1C7-B913-594C-BA5A-972991B23861}"/>
              </a:ext>
            </a:extLst>
          </p:cNvPr>
          <p:cNvSpPr/>
          <p:nvPr/>
        </p:nvSpPr>
        <p:spPr>
          <a:xfrm>
            <a:off x="-75250" y="3429000"/>
            <a:ext cx="3408835" cy="3807497"/>
          </a:xfrm>
          <a:prstGeom prst="ellipse">
            <a:avLst/>
          </a:prstGeom>
          <a:solidFill>
            <a:srgbClr val="FC6BFF">
              <a:alpha val="3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Oval 91">
            <a:extLst>
              <a:ext uri="{FF2B5EF4-FFF2-40B4-BE49-F238E27FC236}">
                <a16:creationId xmlns:a16="http://schemas.microsoft.com/office/drawing/2014/main" id="{CFB2A3D5-BEB9-F848-9C16-40A7EFBFC627}"/>
              </a:ext>
            </a:extLst>
          </p:cNvPr>
          <p:cNvSpPr/>
          <p:nvPr/>
        </p:nvSpPr>
        <p:spPr>
          <a:xfrm>
            <a:off x="-111071" y="1075730"/>
            <a:ext cx="3408835" cy="3807497"/>
          </a:xfrm>
          <a:prstGeom prst="ellipse">
            <a:avLst/>
          </a:prstGeom>
          <a:solidFill>
            <a:srgbClr val="FC6BFF">
              <a:alpha val="3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object 26">
            <a:extLst>
              <a:ext uri="{FF2B5EF4-FFF2-40B4-BE49-F238E27FC236}">
                <a16:creationId xmlns:a16="http://schemas.microsoft.com/office/drawing/2014/main" id="{15BDA551-A2E0-DD4C-B68A-7CD197FA16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27" y="4883227"/>
            <a:ext cx="783771" cy="869496"/>
          </a:xfrm>
          <a:prstGeom prst="rect">
            <a:avLst/>
          </a:prstGeom>
        </p:spPr>
      </p:pic>
      <p:grpSp>
        <p:nvGrpSpPr>
          <p:cNvPr id="37" name="object 27">
            <a:extLst>
              <a:ext uri="{FF2B5EF4-FFF2-40B4-BE49-F238E27FC236}">
                <a16:creationId xmlns:a16="http://schemas.microsoft.com/office/drawing/2014/main" id="{67AD16FA-3311-9545-862A-2071FD632214}"/>
              </a:ext>
            </a:extLst>
          </p:cNvPr>
          <p:cNvGrpSpPr/>
          <p:nvPr/>
        </p:nvGrpSpPr>
        <p:grpSpPr>
          <a:xfrm>
            <a:off x="1160827" y="2495637"/>
            <a:ext cx="783771" cy="826994"/>
            <a:chOff x="1079500" y="1975445"/>
            <a:chExt cx="863600" cy="911225"/>
          </a:xfrm>
        </p:grpSpPr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DEC50B3D-8DD7-CA4A-98FA-93975EC854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500" y="1975445"/>
              <a:ext cx="863600" cy="910828"/>
            </a:xfrm>
            <a:prstGeom prst="rect">
              <a:avLst/>
            </a:prstGeom>
          </p:spPr>
        </p:pic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CB766E4B-00B7-0C42-9DC7-57938AFF3B4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783" y="2243647"/>
              <a:ext cx="115290" cy="305282"/>
            </a:xfrm>
            <a:prstGeom prst="rect">
              <a:avLst/>
            </a:prstGeom>
          </p:spPr>
        </p:pic>
      </p:grpSp>
      <p:pic>
        <p:nvPicPr>
          <p:cNvPr id="40" name="object 30">
            <a:extLst>
              <a:ext uri="{FF2B5EF4-FFF2-40B4-BE49-F238E27FC236}">
                <a16:creationId xmlns:a16="http://schemas.microsoft.com/office/drawing/2014/main" id="{39B6DFCC-4DC0-9D40-BABF-9E757187F5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3943" y="5182305"/>
            <a:ext cx="184970" cy="277847"/>
          </a:xfrm>
          <a:prstGeom prst="rect">
            <a:avLst/>
          </a:prstGeom>
        </p:spPr>
      </p:pic>
      <p:pic>
        <p:nvPicPr>
          <p:cNvPr id="42" name="object 32">
            <a:extLst>
              <a:ext uri="{FF2B5EF4-FFF2-40B4-BE49-F238E27FC236}">
                <a16:creationId xmlns:a16="http://schemas.microsoft.com/office/drawing/2014/main" id="{E6145870-0945-D141-A461-B6ECB4F20A9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7443" y="5685767"/>
            <a:ext cx="97971" cy="1211676"/>
          </a:xfrm>
          <a:prstGeom prst="rect">
            <a:avLst/>
          </a:prstGeom>
        </p:spPr>
      </p:pic>
      <p:pic>
        <p:nvPicPr>
          <p:cNvPr id="43" name="object 33">
            <a:extLst>
              <a:ext uri="{FF2B5EF4-FFF2-40B4-BE49-F238E27FC236}">
                <a16:creationId xmlns:a16="http://schemas.microsoft.com/office/drawing/2014/main" id="{78F7D631-8CB2-CC4E-9E54-D5CEFD4392A1}"/>
              </a:ext>
            </a:extLst>
          </p:cNvPr>
          <p:cNvPicPr/>
          <p:nvPr/>
        </p:nvPicPr>
        <p:blipFill rotWithShape="1">
          <a:blip r:embed="rId7" cstate="print"/>
          <a:srcRect l="2" r="14772" b="14628"/>
          <a:stretch/>
        </p:blipFill>
        <p:spPr>
          <a:xfrm>
            <a:off x="1510963" y="3237468"/>
            <a:ext cx="83497" cy="773675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2AAC9E1A-B559-484D-B17F-5AFF619E4EFC}"/>
              </a:ext>
            </a:extLst>
          </p:cNvPr>
          <p:cNvSpPr/>
          <p:nvPr/>
        </p:nvSpPr>
        <p:spPr>
          <a:xfrm>
            <a:off x="2272483" y="2669516"/>
            <a:ext cx="1594665" cy="646986"/>
          </a:xfrm>
          <a:prstGeom prst="round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До 7 ноября 2022 года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CBE0226-10CD-574B-A1D9-2968CF98984C}"/>
              </a:ext>
            </a:extLst>
          </p:cNvPr>
          <p:cNvSpPr/>
          <p:nvPr/>
        </p:nvSpPr>
        <p:spPr>
          <a:xfrm>
            <a:off x="4262916" y="4921956"/>
            <a:ext cx="7557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Массовые </a:t>
            </a:r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онлайн-курсы</a:t>
            </a:r>
          </a:p>
          <a:p>
            <a:r>
              <a:rPr lang="ru-RU" sz="20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Курс </a:t>
            </a:r>
            <a:r>
              <a:rPr lang="ru-RU" sz="2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от лабораторий </a:t>
            </a:r>
            <a:r>
              <a:rPr lang="ru-RU" sz="2000" dirty="0" err="1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2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: знакомство с главными трендами в технологическом </a:t>
            </a:r>
            <a:r>
              <a:rPr lang="ru-RU" sz="20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предпринимательстве</a:t>
            </a:r>
            <a:endParaRPr lang="ru-RU" sz="2000" b="1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Образовательный </a:t>
            </a:r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курс от </a:t>
            </a:r>
            <a:r>
              <a:rPr lang="ru-RU" sz="2000" dirty="0" err="1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2000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и компаний-партнеров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10 </a:t>
            </a:r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дополнительных </a:t>
            </a:r>
            <a:r>
              <a:rPr lang="ru-RU" sz="2000" dirty="0" err="1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вебинаров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54DFD-A503-CD47-A248-6DA58E1F794E}"/>
              </a:ext>
            </a:extLst>
          </p:cNvPr>
          <p:cNvSpPr txBox="1"/>
          <p:nvPr/>
        </p:nvSpPr>
        <p:spPr>
          <a:xfrm>
            <a:off x="371475" y="382055"/>
            <a:ext cx="11449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44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66000">
                      <a:srgbClr val="A2A3FF"/>
                    </a:gs>
                    <a:gs pos="32000">
                      <a:srgbClr val="97AFFF"/>
                    </a:gs>
                    <a:gs pos="100000">
                      <a:srgbClr val="FC6BFF"/>
                    </a:gs>
                    <a:gs pos="0">
                      <a:srgbClr val="976DFF"/>
                    </a:gs>
                  </a:gsLst>
                  <a:lin ang="2400000" scaled="0"/>
                </a:gradFill>
                <a:effectLst/>
                <a:uLnTx/>
                <a:uFillTx/>
                <a:latin typeface="SB Sans Display" panose="020B0503040504020204" pitchFamily="34" charset="0"/>
                <a:ea typeface="Inter ExtraBold" panose="020B0502030000000004" pitchFamily="34" charset="0"/>
                <a:cs typeface="SB Sans Display" panose="020B0503040504020204" pitchFamily="34" charset="0"/>
              </a:rPr>
              <a:t>Структура </a:t>
            </a:r>
            <a:r>
              <a:rPr lang="ru-RU" sz="4400" b="1" dirty="0">
                <a:gradFill>
                  <a:gsLst>
                    <a:gs pos="66000">
                      <a:srgbClr val="A2A3FF"/>
                    </a:gs>
                    <a:gs pos="32000">
                      <a:srgbClr val="97AFFF"/>
                    </a:gs>
                    <a:gs pos="100000">
                      <a:srgbClr val="FC6BFF"/>
                    </a:gs>
                    <a:gs pos="0">
                      <a:srgbClr val="976DFF"/>
                    </a:gs>
                  </a:gsLst>
                  <a:lin ang="2400000" scaled="0"/>
                </a:gradFill>
                <a:latin typeface="SB Sans Display" panose="020B0503040504020204" pitchFamily="34" charset="0"/>
                <a:ea typeface="Inter ExtraBold" panose="020B0502030000000004" pitchFamily="34" charset="0"/>
                <a:cs typeface="SB Sans Display" panose="020B0503040504020204" pitchFamily="34" charset="0"/>
              </a:rPr>
              <a:t>и формат </a:t>
            </a:r>
            <a:endParaRPr lang="ru-RU" sz="4400" b="1" dirty="0" smtClean="0">
              <a:gradFill>
                <a:gsLst>
                  <a:gs pos="66000">
                    <a:srgbClr val="A2A3FF"/>
                  </a:gs>
                  <a:gs pos="32000">
                    <a:srgbClr val="97AFFF"/>
                  </a:gs>
                  <a:gs pos="100000">
                    <a:srgbClr val="FC6BFF"/>
                  </a:gs>
                  <a:gs pos="0">
                    <a:srgbClr val="976DFF"/>
                  </a:gs>
                </a:gsLst>
                <a:lin ang="2400000" scaled="0"/>
              </a:gradFill>
              <a:latin typeface="SB Sans Display" panose="020B0503040504020204" pitchFamily="34" charset="0"/>
              <a:ea typeface="Inter ExtraBold" panose="020B0502030000000004" pitchFamily="34" charset="0"/>
              <a:cs typeface="SB Sans Display" panose="020B0503040504020204" pitchFamily="34" charset="0"/>
            </a:endParaRPr>
          </a:p>
          <a:p>
            <a:pPr lvl="0" algn="ctr"/>
            <a:r>
              <a:rPr lang="ru-RU" sz="4400" b="1" dirty="0" smtClean="0">
                <a:solidFill>
                  <a:srgbClr val="122157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Акселератора в 2022-2023 году </a:t>
            </a:r>
            <a:endParaRPr lang="en-US" sz="4400" b="1" dirty="0">
              <a:solidFill>
                <a:srgbClr val="122157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52" name="object 33">
            <a:extLst>
              <a:ext uri="{FF2B5EF4-FFF2-40B4-BE49-F238E27FC236}">
                <a16:creationId xmlns:a16="http://schemas.microsoft.com/office/drawing/2014/main" id="{C37DD630-8411-BF44-93C8-6F1E5582BC4E}"/>
              </a:ext>
            </a:extLst>
          </p:cNvPr>
          <p:cNvPicPr/>
          <p:nvPr/>
        </p:nvPicPr>
        <p:blipFill rotWithShape="1">
          <a:blip r:embed="rId7" cstate="print"/>
          <a:srcRect l="1" t="12901" r="-1"/>
          <a:stretch/>
        </p:blipFill>
        <p:spPr>
          <a:xfrm>
            <a:off x="1510322" y="4172186"/>
            <a:ext cx="97971" cy="789316"/>
          </a:xfrm>
          <a:prstGeom prst="rect">
            <a:avLst/>
          </a:prstGeom>
        </p:spPr>
      </p:pic>
      <p:pic>
        <p:nvPicPr>
          <p:cNvPr id="53" name="object 33">
            <a:extLst>
              <a:ext uri="{FF2B5EF4-FFF2-40B4-BE49-F238E27FC236}">
                <a16:creationId xmlns:a16="http://schemas.microsoft.com/office/drawing/2014/main" id="{9C99F2DE-FCC4-4849-89AD-1812792A92E4}"/>
              </a:ext>
            </a:extLst>
          </p:cNvPr>
          <p:cNvPicPr/>
          <p:nvPr/>
        </p:nvPicPr>
        <p:blipFill rotWithShape="1">
          <a:blip r:embed="rId7" cstate="print"/>
          <a:srcRect l="15743" t="10676" r="14769" b="20887"/>
          <a:stretch/>
        </p:blipFill>
        <p:spPr>
          <a:xfrm rot="10800000">
            <a:off x="1525270" y="3957842"/>
            <a:ext cx="68077" cy="6202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06FA0DF9-3D65-3741-9379-CA33CF1214C3}"/>
              </a:ext>
            </a:extLst>
          </p:cNvPr>
          <p:cNvSpPr/>
          <p:nvPr/>
        </p:nvSpPr>
        <p:spPr>
          <a:xfrm>
            <a:off x="2311123" y="5128436"/>
            <a:ext cx="1594665" cy="919401"/>
          </a:xfrm>
          <a:prstGeom prst="round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Ноябрь-декабрь </a:t>
            </a:r>
          </a:p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2022 года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0045BDA-BE67-7E42-8036-5F760E331CA5}"/>
              </a:ext>
            </a:extLst>
          </p:cNvPr>
          <p:cNvSpPr/>
          <p:nvPr/>
        </p:nvSpPr>
        <p:spPr>
          <a:xfrm>
            <a:off x="4195033" y="2326626"/>
            <a:ext cx="7625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Период до завершения регистрации </a:t>
            </a:r>
            <a:r>
              <a:rPr lang="ru-RU" sz="20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программу </a:t>
            </a:r>
          </a:p>
          <a:p>
            <a:r>
              <a:rPr lang="ru-RU" sz="20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Формирование </a:t>
            </a:r>
            <a:r>
              <a:rPr lang="ru-RU" sz="2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целей и задач на программу</a:t>
            </a:r>
          </a:p>
          <a:p>
            <a:r>
              <a:rPr lang="ru-RU" sz="20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2000" dirty="0" err="1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Нетворкинг</a:t>
            </a:r>
            <a:r>
              <a:rPr lang="ru-RU" sz="20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74362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91">
            <a:extLst>
              <a:ext uri="{FF2B5EF4-FFF2-40B4-BE49-F238E27FC236}">
                <a16:creationId xmlns:a16="http://schemas.microsoft.com/office/drawing/2014/main" id="{20F082D5-9D5F-9246-90A2-4CD1657CC8DC}"/>
              </a:ext>
            </a:extLst>
          </p:cNvPr>
          <p:cNvSpPr/>
          <p:nvPr/>
        </p:nvSpPr>
        <p:spPr>
          <a:xfrm>
            <a:off x="-261214" y="1582436"/>
            <a:ext cx="3408835" cy="3807497"/>
          </a:xfrm>
          <a:prstGeom prst="ellipse">
            <a:avLst/>
          </a:prstGeom>
          <a:solidFill>
            <a:srgbClr val="FC6BFF">
              <a:alpha val="3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3" name="Oval 91">
            <a:extLst>
              <a:ext uri="{FF2B5EF4-FFF2-40B4-BE49-F238E27FC236}">
                <a16:creationId xmlns:a16="http://schemas.microsoft.com/office/drawing/2014/main" id="{E302359C-8024-584B-855E-E5B25B7A60AA}"/>
              </a:ext>
            </a:extLst>
          </p:cNvPr>
          <p:cNvSpPr/>
          <p:nvPr/>
        </p:nvSpPr>
        <p:spPr>
          <a:xfrm>
            <a:off x="-251978" y="-207728"/>
            <a:ext cx="3408835" cy="3807497"/>
          </a:xfrm>
          <a:prstGeom prst="ellipse">
            <a:avLst/>
          </a:prstGeom>
          <a:solidFill>
            <a:srgbClr val="FC6BFF">
              <a:alpha val="3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35" name="object 25">
            <a:extLst>
              <a:ext uri="{FF2B5EF4-FFF2-40B4-BE49-F238E27FC236}">
                <a16:creationId xmlns:a16="http://schemas.microsoft.com/office/drawing/2014/main" id="{C2D5D937-9BE1-9742-8646-5C29F7BDE4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315" y="5079555"/>
            <a:ext cx="783771" cy="783771"/>
          </a:xfrm>
          <a:prstGeom prst="rect">
            <a:avLst/>
          </a:prstGeom>
        </p:spPr>
      </p:pic>
      <p:pic>
        <p:nvPicPr>
          <p:cNvPr id="36" name="object 26">
            <a:extLst>
              <a:ext uri="{FF2B5EF4-FFF2-40B4-BE49-F238E27FC236}">
                <a16:creationId xmlns:a16="http://schemas.microsoft.com/office/drawing/2014/main" id="{15BDA551-A2E0-DD4C-B68A-7CD197FA16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319" y="1147689"/>
            <a:ext cx="783771" cy="869496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831BE70-AD1B-BD4E-88F9-71D9AFE17637}"/>
              </a:ext>
            </a:extLst>
          </p:cNvPr>
          <p:cNvSpPr/>
          <p:nvPr/>
        </p:nvSpPr>
        <p:spPr>
          <a:xfrm>
            <a:off x="2337912" y="3281872"/>
            <a:ext cx="1594665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Апрель </a:t>
            </a:r>
          </a:p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2023 года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C0FA3BDB-4E37-B441-804E-14C4127A5290}"/>
              </a:ext>
            </a:extLst>
          </p:cNvPr>
          <p:cNvSpPr/>
          <p:nvPr/>
        </p:nvSpPr>
        <p:spPr>
          <a:xfrm>
            <a:off x="2293623" y="5267128"/>
            <a:ext cx="1594665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Апрель </a:t>
            </a:r>
          </a:p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2023 года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6C0AF3A-4DE8-294F-890C-3506629FD136}"/>
              </a:ext>
            </a:extLst>
          </p:cNvPr>
          <p:cNvSpPr/>
          <p:nvPr/>
        </p:nvSpPr>
        <p:spPr>
          <a:xfrm>
            <a:off x="4087087" y="834165"/>
            <a:ext cx="7625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Гибридное обучение вместе с </a:t>
            </a:r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наставниками </a:t>
            </a:r>
            <a:endParaRPr lang="ru-RU" sz="2000" b="1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Курс «От идеи к рынку»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9 индустриальных </a:t>
            </a:r>
            <a:r>
              <a:rPr lang="ru-RU" sz="2000" dirty="0" err="1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вебинаров</a:t>
            </a:r>
            <a:endParaRPr lang="ru-RU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9 </a:t>
            </a:r>
            <a:r>
              <a:rPr lang="ru-RU" sz="2000" dirty="0" err="1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вебинаров</a:t>
            </a:r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по запросам от команд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9</a:t>
            </a:r>
            <a:r>
              <a:rPr lang="en-US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офисных часов от команды молодежных акселераторов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13901F4-2F2C-8A45-8DAD-F6C07897FC77}"/>
              </a:ext>
            </a:extLst>
          </p:cNvPr>
          <p:cNvSpPr/>
          <p:nvPr/>
        </p:nvSpPr>
        <p:spPr>
          <a:xfrm>
            <a:off x="4087087" y="4900434"/>
            <a:ext cx="762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Суперфинал: </a:t>
            </a:r>
            <a:r>
              <a:rPr lang="ru-RU" sz="2000" b="1" dirty="0" err="1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Демо</a:t>
            </a:r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-День </a:t>
            </a:r>
            <a:r>
              <a:rPr lang="ru-RU" sz="20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Москве</a:t>
            </a: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Работа с тренером для 3-минутного питча</a:t>
            </a: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Встречи с </a:t>
            </a:r>
            <a:r>
              <a:rPr lang="ru-RU" sz="2000" dirty="0" err="1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</a:t>
            </a:r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 сообществом и бизнес-юнитами</a:t>
            </a: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Розыгрыш призового фонда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4" name="object 31">
            <a:extLst>
              <a:ext uri="{FF2B5EF4-FFF2-40B4-BE49-F238E27FC236}">
                <a16:creationId xmlns:a16="http://schemas.microsoft.com/office/drawing/2014/main" id="{9C7809E3-3B5A-DD4F-8626-8D0A00B477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8529" y="1455359"/>
            <a:ext cx="183010" cy="284400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83858E21-70CA-6945-A0A1-339374859449}"/>
              </a:ext>
            </a:extLst>
          </p:cNvPr>
          <p:cNvSpPr/>
          <p:nvPr/>
        </p:nvSpPr>
        <p:spPr>
          <a:xfrm>
            <a:off x="2293623" y="1331136"/>
            <a:ext cx="1594665" cy="646986"/>
          </a:xfrm>
          <a:prstGeom prst="round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Январь-март 2023 года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8" name="object 26">
            <a:extLst>
              <a:ext uri="{FF2B5EF4-FFF2-40B4-BE49-F238E27FC236}">
                <a16:creationId xmlns:a16="http://schemas.microsoft.com/office/drawing/2014/main" id="{78E6F633-B375-E149-851E-70398B4FB8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316" y="3074833"/>
            <a:ext cx="783771" cy="869496"/>
          </a:xfrm>
          <a:prstGeom prst="rect">
            <a:avLst/>
          </a:prstGeom>
        </p:spPr>
      </p:pic>
      <p:pic>
        <p:nvPicPr>
          <p:cNvPr id="42" name="object 32">
            <a:extLst>
              <a:ext uri="{FF2B5EF4-FFF2-40B4-BE49-F238E27FC236}">
                <a16:creationId xmlns:a16="http://schemas.microsoft.com/office/drawing/2014/main" id="{E6145870-0945-D141-A461-B6ECB4F20A9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1899" y="1935385"/>
            <a:ext cx="97971" cy="12116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E82BC4-D751-2B45-9125-6CFC0151449F}"/>
              </a:ext>
            </a:extLst>
          </p:cNvPr>
          <p:cNvSpPr/>
          <p:nvPr/>
        </p:nvSpPr>
        <p:spPr>
          <a:xfrm>
            <a:off x="4087087" y="2996746"/>
            <a:ext cx="762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Региональные </a:t>
            </a:r>
            <a:r>
              <a:rPr lang="ru-RU" sz="2000" b="1" dirty="0" err="1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демо</a:t>
            </a:r>
            <a:r>
              <a:rPr lang="ru-RU" sz="20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-дни</a:t>
            </a:r>
            <a:endParaRPr lang="en-US" sz="2000" b="1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Курс по обучению публичным выступлениям</a:t>
            </a: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Встречи с представителями локального бизнеса</a:t>
            </a:r>
          </a:p>
          <a:p>
            <a:r>
              <a:rPr lang="ru-RU" sz="20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Выбор лучших проектов</a:t>
            </a:r>
            <a:endParaRPr lang="en-US" sz="20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331FA-0BFF-D34A-972B-DCD3D5F6C1EC}"/>
              </a:ext>
            </a:extLst>
          </p:cNvPr>
          <p:cNvSpPr txBox="1"/>
          <p:nvPr/>
        </p:nvSpPr>
        <p:spPr>
          <a:xfrm>
            <a:off x="1239062" y="3289134"/>
            <a:ext cx="30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B76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pic>
        <p:nvPicPr>
          <p:cNvPr id="50" name="object 32">
            <a:extLst>
              <a:ext uri="{FF2B5EF4-FFF2-40B4-BE49-F238E27FC236}">
                <a16:creationId xmlns:a16="http://schemas.microsoft.com/office/drawing/2014/main" id="{403BCBE5-D386-624C-8612-D609707DE07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1899" y="3887192"/>
            <a:ext cx="97971" cy="12116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9F2B494-F69B-4A43-AD0E-37747680F4D0}"/>
              </a:ext>
            </a:extLst>
          </p:cNvPr>
          <p:cNvSpPr txBox="1"/>
          <p:nvPr/>
        </p:nvSpPr>
        <p:spPr>
          <a:xfrm>
            <a:off x="1229093" y="5209830"/>
            <a:ext cx="30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B76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53" name="object 33">
            <a:extLst>
              <a:ext uri="{FF2B5EF4-FFF2-40B4-BE49-F238E27FC236}">
                <a16:creationId xmlns:a16="http://schemas.microsoft.com/office/drawing/2014/main" id="{EED44DE0-6E5D-4C49-8AA8-F952D876F361}"/>
              </a:ext>
            </a:extLst>
          </p:cNvPr>
          <p:cNvPicPr/>
          <p:nvPr/>
        </p:nvPicPr>
        <p:blipFill rotWithShape="1">
          <a:blip r:embed="rId6" cstate="print"/>
          <a:srcRect l="1" t="12901" r="-1"/>
          <a:stretch/>
        </p:blipFill>
        <p:spPr>
          <a:xfrm>
            <a:off x="1401899" y="439507"/>
            <a:ext cx="97971" cy="789316"/>
          </a:xfrm>
          <a:prstGeom prst="rect">
            <a:avLst/>
          </a:prstGeom>
        </p:spPr>
      </p:pic>
      <p:pic>
        <p:nvPicPr>
          <p:cNvPr id="54" name="object 33">
            <a:extLst>
              <a:ext uri="{FF2B5EF4-FFF2-40B4-BE49-F238E27FC236}">
                <a16:creationId xmlns:a16="http://schemas.microsoft.com/office/drawing/2014/main" id="{C6187508-C2CD-9244-9917-C7558296B1CD}"/>
              </a:ext>
            </a:extLst>
          </p:cNvPr>
          <p:cNvPicPr/>
          <p:nvPr/>
        </p:nvPicPr>
        <p:blipFill rotWithShape="1">
          <a:blip r:embed="rId6" cstate="print"/>
          <a:srcRect l="15743" t="10676" r="14769" b="20887"/>
          <a:stretch/>
        </p:blipFill>
        <p:spPr>
          <a:xfrm rot="10800000">
            <a:off x="1408522" y="-26436"/>
            <a:ext cx="83023" cy="8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403848" y="1412844"/>
            <a:ext cx="5256172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1 вариант:</a:t>
            </a:r>
          </a:p>
          <a:p>
            <a:endParaRPr lang="ru" sz="1600" dirty="0" smtClean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Школьный акселератор Сбера включен в </a:t>
            </a:r>
            <a:r>
              <a:rPr lang="ru" sz="1600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список </a:t>
            </a:r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Национально технологической олимпиады 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(</a:t>
            </a:r>
            <a:r>
              <a:rPr lang="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НТО) </a:t>
            </a:r>
            <a:r>
              <a:rPr lang="ru" sz="1600" b="1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для получения преференций </a:t>
            </a:r>
            <a:r>
              <a:rPr lang="ru" sz="1600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(по </a:t>
            </a:r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выбору </a:t>
            </a:r>
            <a:r>
              <a:rPr lang="ru" sz="1600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ВУЗа</a:t>
            </a:r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):</a:t>
            </a:r>
          </a:p>
          <a:p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поступление в вуз без экзаменов и/или целевое поступление, дополнительные баллы ЕГЭ</a:t>
            </a:r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. </a:t>
            </a:r>
            <a:endParaRPr lang="ru" sz="1600" dirty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endParaRPr lang="ru" sz="1600" dirty="0" smtClean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Учащиеся должны пройти регистрацию на сайте школьного акселератора Сбера и подать заявку в профиль «Технологическое предпинимательство</a:t>
            </a: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»</a:t>
            </a:r>
            <a:r>
              <a:rPr lang="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 в олимпиае НТО, пройти отборочные этапы.</a:t>
            </a:r>
          </a:p>
          <a:p>
            <a:endParaRPr lang="ru" sz="1600" b="1" dirty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r>
              <a:rPr lang="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Необходимо </a:t>
            </a:r>
            <a:r>
              <a:rPr lang="ru" sz="1600" b="1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выполнения двух условий</a:t>
            </a:r>
            <a:r>
              <a:rPr lang="ru" sz="1600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:</a:t>
            </a:r>
            <a:endParaRPr sz="1600" b="1" dirty="0">
              <a:solidFill>
                <a:srgbClr val="000000"/>
              </a:solidFill>
              <a:latin typeface="SB Sans Display" panose="020B0503040504020204" pitchFamily="34" charset="0"/>
              <a:ea typeface="Play"/>
              <a:cs typeface="SB Sans Display" panose="020B0503040504020204" pitchFamily="34" charset="0"/>
              <a:sym typeface="Play"/>
            </a:endParaRP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FB6FAE8A-2ECC-3846-A01E-9FA28F0D708E}"/>
              </a:ext>
            </a:extLst>
          </p:cNvPr>
          <p:cNvSpPr txBox="1">
            <a:spLocks/>
          </p:cNvSpPr>
          <p:nvPr/>
        </p:nvSpPr>
        <p:spPr>
          <a:xfrm>
            <a:off x="442913" y="361216"/>
            <a:ext cx="7288976" cy="10801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Преференции 2022-2023 году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Два возможных пути получения преференций</a:t>
            </a:r>
            <a:endParaRPr lang="ru-RU" sz="18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Google Shape;164;p25"/>
          <p:cNvSpPr txBox="1"/>
          <p:nvPr/>
        </p:nvSpPr>
        <p:spPr>
          <a:xfrm>
            <a:off x="675757" y="5305377"/>
            <a:ext cx="4472651" cy="57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467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Утверждение орг. комитетом (Кириенко С.В., Чернышенко Д.Н.) – 29.08.2022 года</a:t>
            </a:r>
            <a:endParaRPr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6" name="Google Shape;166;p25"/>
          <p:cNvSpPr txBox="1"/>
          <p:nvPr/>
        </p:nvSpPr>
        <p:spPr>
          <a:xfrm>
            <a:off x="675757" y="5869681"/>
            <a:ext cx="4691305" cy="80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467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Индивидуальная договоренность с </a:t>
            </a:r>
            <a:r>
              <a:rPr lang="ru" sz="1467" dirty="0"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  <a:r>
              <a:rPr lang="ru" sz="1467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0+ </a:t>
            </a:r>
            <a:r>
              <a:rPr lang="ru" sz="1467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вузами </a:t>
            </a:r>
          </a:p>
          <a:p>
            <a:r>
              <a:rPr lang="ru" sz="1467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о </a:t>
            </a:r>
            <a:r>
              <a:rPr lang="ru" sz="1467" dirty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конкретных преференциях и включение в их правила приема </a:t>
            </a:r>
            <a:r>
              <a:rPr lang="ru" sz="1467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– до 01.10.2022 года</a:t>
            </a:r>
            <a:endParaRPr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7" name="Google Shape;167;p25"/>
          <p:cNvSpPr txBox="1"/>
          <p:nvPr/>
        </p:nvSpPr>
        <p:spPr>
          <a:xfrm>
            <a:off x="448138" y="5369726"/>
            <a:ext cx="564688" cy="3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467" b="1" dirty="0">
                <a:solidFill>
                  <a:srgbClr val="000000"/>
                </a:solidFill>
                <a:latin typeface="SB Sans Display" panose="020B0503040504020204" pitchFamily="34" charset="0"/>
                <a:ea typeface="Play"/>
                <a:cs typeface="SB Sans Display" panose="020B0503040504020204" pitchFamily="34" charset="0"/>
                <a:sym typeface="Play"/>
              </a:rPr>
              <a:t>1</a:t>
            </a:r>
            <a:endParaRPr sz="24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8" name="Google Shape;168;p25"/>
          <p:cNvSpPr txBox="1"/>
          <p:nvPr/>
        </p:nvSpPr>
        <p:spPr>
          <a:xfrm>
            <a:off x="442913" y="5965590"/>
            <a:ext cx="564688" cy="3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467" b="1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2400" dirty="0">
              <a:latin typeface="Niagara Engraved" panose="04020502070703030202" pitchFamily="82" charset="0"/>
            </a:endParaRPr>
          </a:p>
        </p:txBody>
      </p:sp>
      <p:pic>
        <p:nvPicPr>
          <p:cNvPr id="29" name="page1image20064416.png" descr="page1image20064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1448">
            <a:off x="10045964" y="5178848"/>
            <a:ext cx="1929694" cy="15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ge1image20064416.png" descr="page1image20064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9755">
            <a:off x="9441419" y="5041051"/>
            <a:ext cx="624613" cy="507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62;p25"/>
          <p:cNvSpPr txBox="1"/>
          <p:nvPr/>
        </p:nvSpPr>
        <p:spPr>
          <a:xfrm>
            <a:off x="6688571" y="1407414"/>
            <a:ext cx="4943656" cy="357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ea typeface="Arial"/>
                <a:cs typeface="SB Sans Display" panose="020B0503040504020204" pitchFamily="34" charset="0"/>
                <a:sym typeface="Arial"/>
              </a:rPr>
              <a:t>2 вариант:</a:t>
            </a:r>
          </a:p>
          <a:p>
            <a:endParaRPr lang="ru" sz="1600" dirty="0" smtClean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Программа включена в перечень </a:t>
            </a: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списка</a:t>
            </a:r>
            <a:r>
              <a:rPr lang="ru-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1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Министерства просвещения Российской Федерации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22-2023 учебный год: </a:t>
            </a:r>
          </a:p>
          <a:p>
            <a:endParaRPr lang="ru-RU" sz="1600" b="1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 10 баллов к ЕГЭ во всех </a:t>
            </a:r>
            <a:r>
              <a:rPr lang="ru-RU" sz="1600" b="1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вузах</a:t>
            </a:r>
          </a:p>
          <a:p>
            <a:endParaRPr lang="ru-RU" sz="1600" b="1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Учащиеся должны пройти регистрацию на школьном акселераторе </a:t>
            </a:r>
            <a:r>
              <a:rPr lang="ru-RU" sz="1600" dirty="0" err="1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" sz="1600" dirty="0" smtClean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  <a:p>
            <a:endParaRPr lang="ru" sz="1600" b="1" dirty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3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object 2"/>
          <p:cNvGrpSpPr/>
          <p:nvPr/>
        </p:nvGrpSpPr>
        <p:grpSpPr>
          <a:xfrm rot="2581966">
            <a:off x="7941037" y="2481701"/>
            <a:ext cx="5252978" cy="4042043"/>
            <a:chOff x="0" y="0"/>
            <a:chExt cx="11750039" cy="6857999"/>
          </a:xfrm>
        </p:grpSpPr>
        <p:pic>
          <p:nvPicPr>
            <p:cNvPr id="4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3407663"/>
              <a:ext cx="4532376" cy="3450336"/>
            </a:xfrm>
            <a:prstGeom prst="rect">
              <a:avLst/>
            </a:prstGeom>
          </p:spPr>
        </p:pic>
        <p:pic>
          <p:nvPicPr>
            <p:cNvPr id="41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76015"/>
              <a:ext cx="3557016" cy="3681984"/>
            </a:xfrm>
            <a:prstGeom prst="rect">
              <a:avLst/>
            </a:prstGeom>
          </p:spPr>
        </p:pic>
        <p:pic>
          <p:nvPicPr>
            <p:cNvPr id="4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776" y="0"/>
              <a:ext cx="4989576" cy="4251960"/>
            </a:xfrm>
            <a:prstGeom prst="rect">
              <a:avLst/>
            </a:prstGeom>
          </p:spPr>
        </p:pic>
        <p:pic>
          <p:nvPicPr>
            <p:cNvPr id="43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288" y="0"/>
              <a:ext cx="4532375" cy="3520440"/>
            </a:xfrm>
            <a:prstGeom prst="rect">
              <a:avLst/>
            </a:prstGeom>
          </p:spPr>
        </p:pic>
        <p:pic>
          <p:nvPicPr>
            <p:cNvPr id="44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20" y="3496055"/>
              <a:ext cx="4242816" cy="3361944"/>
            </a:xfrm>
            <a:prstGeom prst="rect">
              <a:avLst/>
            </a:prstGeom>
          </p:spPr>
        </p:pic>
        <p:pic>
          <p:nvPicPr>
            <p:cNvPr id="45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59" y="3227832"/>
              <a:ext cx="4203192" cy="3197352"/>
            </a:xfrm>
            <a:prstGeom prst="rect">
              <a:avLst/>
            </a:prstGeom>
          </p:spPr>
        </p:pic>
        <p:pic>
          <p:nvPicPr>
            <p:cNvPr id="46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6847" y="3227832"/>
              <a:ext cx="4203192" cy="3197352"/>
            </a:xfrm>
            <a:prstGeom prst="rect">
              <a:avLst/>
            </a:prstGeom>
          </p:spPr>
        </p:pic>
        <p:pic>
          <p:nvPicPr>
            <p:cNvPr id="47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9" y="688848"/>
              <a:ext cx="4206239" cy="3194304"/>
            </a:xfrm>
            <a:prstGeom prst="rect">
              <a:avLst/>
            </a:prstGeom>
          </p:spPr>
        </p:pic>
      </p:grpSp>
      <p:grpSp>
        <p:nvGrpSpPr>
          <p:cNvPr id="7" name="object 2"/>
          <p:cNvGrpSpPr/>
          <p:nvPr/>
        </p:nvGrpSpPr>
        <p:grpSpPr>
          <a:xfrm>
            <a:off x="-2011013" y="-629943"/>
            <a:ext cx="6571138" cy="4430047"/>
            <a:chOff x="0" y="0"/>
            <a:chExt cx="11750039" cy="6857999"/>
          </a:xfrm>
        </p:grpSpPr>
        <p:pic>
          <p:nvPicPr>
            <p:cNvPr id="1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3407663"/>
              <a:ext cx="4532376" cy="3450336"/>
            </a:xfrm>
            <a:prstGeom prst="rect">
              <a:avLst/>
            </a:prstGeom>
          </p:spPr>
        </p:pic>
        <p:pic>
          <p:nvPicPr>
            <p:cNvPr id="13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76015"/>
              <a:ext cx="3557016" cy="3681984"/>
            </a:xfrm>
            <a:prstGeom prst="rect">
              <a:avLst/>
            </a:prstGeom>
          </p:spPr>
        </p:pic>
        <p:pic>
          <p:nvPicPr>
            <p:cNvPr id="14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776" y="0"/>
              <a:ext cx="4989576" cy="4251960"/>
            </a:xfrm>
            <a:prstGeom prst="rect">
              <a:avLst/>
            </a:prstGeom>
          </p:spPr>
        </p:pic>
        <p:pic>
          <p:nvPicPr>
            <p:cNvPr id="15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288" y="0"/>
              <a:ext cx="4532375" cy="3520440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20" y="3496055"/>
              <a:ext cx="4242816" cy="3361944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59" y="3227832"/>
              <a:ext cx="4203192" cy="3197352"/>
            </a:xfrm>
            <a:prstGeom prst="rect">
              <a:avLst/>
            </a:prstGeom>
          </p:spPr>
        </p:pic>
        <p:pic>
          <p:nvPicPr>
            <p:cNvPr id="19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6847" y="3227832"/>
              <a:ext cx="4203192" cy="3197352"/>
            </a:xfrm>
            <a:prstGeom prst="rect">
              <a:avLst/>
            </a:prstGeom>
          </p:spPr>
        </p:pic>
        <p:pic>
          <p:nvPicPr>
            <p:cNvPr id="21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9" y="688848"/>
              <a:ext cx="4206239" cy="3194304"/>
            </a:xfrm>
            <a:prstGeom prst="rect">
              <a:avLst/>
            </a:prstGeom>
          </p:spPr>
        </p:pic>
      </p:grpSp>
      <p:pic>
        <p:nvPicPr>
          <p:cNvPr id="3" name="object 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2254" y="2327000"/>
            <a:ext cx="2818433" cy="28184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52254" y="5266312"/>
            <a:ext cx="432191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Сообщество </a:t>
            </a:r>
            <a:r>
              <a:rPr kumimoji="0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Поколение</a:t>
            </a:r>
            <a:r>
              <a:rPr kumimoji="0" sz="200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kumimoji="0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Tech</a:t>
            </a:r>
            <a:r>
              <a:rPr kumimoji="0" sz="200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kumimoji="0" lang="ru-RU" sz="2000" i="0" u="none" strike="noStrike" kern="1200" cap="none" spc="-2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kumimoji="0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во</a:t>
            </a:r>
            <a:r>
              <a:rPr kumimoji="0" sz="200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kumimoji="0" sz="20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" panose="020B0503040504020204" pitchFamily="34" charset="0"/>
                <a:cs typeface="SB Sans Display" panose="020B0503040504020204" pitchFamily="34" charset="0"/>
              </a:rPr>
              <a:t>ВКонтакте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8" name="object 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97170" y="2343777"/>
            <a:ext cx="2877469" cy="2801656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>
          <a:xfrm>
            <a:off x="2497170" y="5338742"/>
            <a:ext cx="2804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SB Sans Display" panose="020B0503040504020204" pitchFamily="34" charset="0"/>
                <a:cs typeface="SB Sans Display" panose="020B0503040504020204" pitchFamily="34" charset="0"/>
              </a:rPr>
              <a:t>sber-z.sberclass.ru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410" y="436638"/>
            <a:ext cx="785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Подробнее про программу </a:t>
            </a:r>
          </a:p>
          <a:p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школьного акселератора </a:t>
            </a:r>
            <a:r>
              <a:rPr lang="ru-RU" sz="3600" b="1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Сбера</a:t>
            </a:r>
            <a:endParaRPr lang="ru-RU" sz="36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546</Words>
  <Application>Microsoft Office PowerPoint</Application>
  <PresentationFormat>Широкоэкранный</PresentationFormat>
  <Paragraphs>115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Helvetica Neue</vt:lpstr>
      <vt:lpstr>Inter ExtraBold</vt:lpstr>
      <vt:lpstr>Play</vt:lpstr>
      <vt:lpstr>Arial</vt:lpstr>
      <vt:lpstr>Arial Black</vt:lpstr>
      <vt:lpstr>Arial Narrow</vt:lpstr>
      <vt:lpstr>Calibri</vt:lpstr>
      <vt:lpstr>Calibri Light</vt:lpstr>
      <vt:lpstr>Helvetica</vt:lpstr>
      <vt:lpstr>Niagara Engraved</vt:lpstr>
      <vt:lpstr>SB Sans Display</vt:lpstr>
      <vt:lpstr>SB Sans Display Semibold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Наши партнеры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к проведению общих демо-дней молодежных акселераторов Сбера: SberZ, SberStudent и трека по Искусственному интеллекту. Трек добавлен с согласования Д.Н.Чернышенко, заместителя Председателя Правительства РФ, и Ведяхина А.А., первого заместителя Председателя Правления ПАО Сбербанк.</dc:title>
  <dc:creator>sony</dc:creator>
  <cp:lastModifiedBy>Самойлова Ирина Владимировна</cp:lastModifiedBy>
  <cp:revision>124</cp:revision>
  <dcterms:created xsi:type="dcterms:W3CDTF">2022-07-28T07:31:00Z</dcterms:created>
  <dcterms:modified xsi:type="dcterms:W3CDTF">2022-10-31T09:18:17Z</dcterms:modified>
</cp:coreProperties>
</file>