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74" r:id="rId9"/>
    <p:sldId id="275" r:id="rId10"/>
    <p:sldId id="262" r:id="rId11"/>
    <p:sldId id="264" r:id="rId12"/>
    <p:sldId id="283" r:id="rId13"/>
    <p:sldId id="265" r:id="rId14"/>
    <p:sldId id="276" r:id="rId15"/>
    <p:sldId id="266" r:id="rId16"/>
    <p:sldId id="281" r:id="rId17"/>
    <p:sldId id="277" r:id="rId18"/>
    <p:sldId id="278" r:id="rId19"/>
    <p:sldId id="267" r:id="rId20"/>
    <p:sldId id="280" r:id="rId21"/>
    <p:sldId id="282" r:id="rId22"/>
    <p:sldId id="268" r:id="rId23"/>
    <p:sldId id="279" r:id="rId24"/>
    <p:sldId id="269" r:id="rId25"/>
    <p:sldId id="270" r:id="rId26"/>
    <p:sldId id="273" r:id="rId27"/>
    <p:sldId id="290" r:id="rId28"/>
    <p:sldId id="27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A6DBA-A61D-49DC-875B-32D539AE70EF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5AE2A-7196-449A-B9CC-A9664CF02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" TargetMode="External"/><Relationship Id="rId2" Type="http://schemas.openxmlformats.org/officeDocument/2006/relationships/hyperlink" Target="https://vk.com/feed?section=search&amp;q=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80263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Воспитательная </a:t>
            </a:r>
            <a:r>
              <a:rPr lang="ru-RU" dirty="0" smtClean="0"/>
              <a:t>деятельность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2020-21 </a:t>
            </a:r>
            <a:r>
              <a:rPr lang="ru-RU" dirty="0" err="1" smtClean="0"/>
              <a:t>уч</a:t>
            </a:r>
            <a:r>
              <a:rPr lang="ru-RU" dirty="0" smtClean="0"/>
              <a:t>. </a:t>
            </a:r>
            <a:r>
              <a:rPr lang="ru-RU" dirty="0" smtClean="0"/>
              <a:t>год</a:t>
            </a:r>
            <a:br>
              <a:rPr lang="ru-RU" dirty="0" smtClean="0"/>
            </a:br>
            <a:r>
              <a:rPr lang="ru-RU" dirty="0" smtClean="0"/>
              <a:t> 2 четверть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92080" y="3886200"/>
            <a:ext cx="3024336" cy="17526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Зам. директора МАОУ «СОШ№41»</a:t>
            </a:r>
          </a:p>
          <a:p>
            <a:r>
              <a:rPr lang="ru-RU" dirty="0" smtClean="0"/>
              <a:t>Тимофеева И.Ю,</a:t>
            </a:r>
          </a:p>
          <a:p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Осенний лагерь</a:t>
            </a:r>
            <a:endParaRPr lang="ru-RU" dirty="0"/>
          </a:p>
        </p:txBody>
      </p:sp>
      <p:pic>
        <p:nvPicPr>
          <p:cNvPr id="3" name="Рисунок 2" descr="C:\Users\Admin\Desktop\Новая папка (7)\4LE83Xv-s5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293096"/>
            <a:ext cx="3744416" cy="231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7)\abcZuiA5xtQ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77072"/>
            <a:ext cx="3330253" cy="229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Новая папка (7)\ZVPlZdwtuT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628800"/>
            <a:ext cx="3744416" cy="258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Новая папка (7)\uPdvzS5AO9Q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340768"/>
            <a:ext cx="3600400" cy="23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284984"/>
            <a:ext cx="2210155" cy="1657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6707088" cy="4320480"/>
          </a:xfrm>
        </p:spPr>
        <p:txBody>
          <a:bodyPr>
            <a:noAutofit/>
          </a:bodyPr>
          <a:lstStyle/>
          <a:p>
            <a:r>
              <a:rPr lang="ru-RU" sz="3200" dirty="0"/>
              <a:t>Мы рады объявить итоги конкурса для руководителей школьных музеев "Наш школьный музей: прошлое, настоящее, будущее"!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> 1 место: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>Воробьева Кристина Викторовна, МАОУ «СОШ № 41» г. Перми, историко-культурный центр «Восхождение»</a:t>
            </a:r>
          </a:p>
        </p:txBody>
      </p:sp>
      <p:pic>
        <p:nvPicPr>
          <p:cNvPr id="4" name="Рисунок 3" descr="C:\Users\Admin\Desktop\Новая папка (7)\cr-cWdAmTL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60648"/>
            <a:ext cx="3262883" cy="153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аменских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60648"/>
            <a:ext cx="4464496" cy="643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836712"/>
            <a:ext cx="5770984" cy="5328592"/>
          </a:xfrm>
        </p:spPr>
        <p:txBody>
          <a:bodyPr>
            <a:noAutofit/>
          </a:bodyPr>
          <a:lstStyle/>
          <a:p>
            <a:r>
              <a:rPr lang="ru-RU" sz="1200" b="1" dirty="0"/>
              <a:t>Результаты городского интеллектуального конкурса </a:t>
            </a:r>
            <a:br>
              <a:rPr lang="ru-RU" sz="1200" b="1" dirty="0"/>
            </a:br>
            <a:r>
              <a:rPr lang="ru-RU" sz="1200" b="1" dirty="0"/>
              <a:t>«День народного единства» </a:t>
            </a:r>
            <a:br>
              <a:rPr lang="ru-RU" sz="1200" b="1" dirty="0"/>
            </a:br>
            <a:r>
              <a:rPr lang="ru-RU" sz="1200" b="1" dirty="0"/>
              <a:t>Командное первенство: </a:t>
            </a:r>
            <a:br>
              <a:rPr lang="ru-RU" sz="1200" b="1" dirty="0"/>
            </a:br>
            <a:r>
              <a:rPr lang="ru-RU" sz="1200" dirty="0"/>
              <a:t>1. СОШ № 132 – 100 баллов (8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Власова А.Г. </a:t>
            </a:r>
            <a:br>
              <a:rPr lang="ru-RU" sz="1200" dirty="0"/>
            </a:br>
            <a:r>
              <a:rPr lang="ru-RU" sz="1200" dirty="0"/>
              <a:t>2. СОШ № 132 – 94 балла (9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Бажутина О.А. </a:t>
            </a:r>
            <a:br>
              <a:rPr lang="ru-RU" sz="1200" dirty="0"/>
            </a:br>
            <a:r>
              <a:rPr lang="ru-RU" sz="1200" dirty="0"/>
              <a:t>3. СОШ №132 – 91 балл (10-11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Кузнецова Н.И. </a:t>
            </a:r>
            <a:br>
              <a:rPr lang="ru-RU" sz="1200" dirty="0"/>
            </a:br>
            <a:r>
              <a:rPr lang="ru-RU" sz="1200" dirty="0"/>
              <a:t>4. лицей № 4 – 87 баллов (9 </a:t>
            </a:r>
            <a:r>
              <a:rPr lang="ru-RU" sz="1200" dirty="0" err="1"/>
              <a:t>кл</a:t>
            </a:r>
            <a:r>
              <a:rPr lang="ru-RU" sz="1200" dirty="0"/>
              <a:t>.) Мазалова В.Е. </a:t>
            </a:r>
            <a:br>
              <a:rPr lang="ru-RU" sz="1200" dirty="0"/>
            </a:br>
            <a:r>
              <a:rPr lang="ru-RU" sz="1200" dirty="0"/>
              <a:t>5. СОШ № 32 – 83 балла (11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Созинова О.Д. </a:t>
            </a:r>
            <a:br>
              <a:rPr lang="ru-RU" sz="1200" dirty="0"/>
            </a:br>
            <a:r>
              <a:rPr lang="ru-RU" sz="1200" dirty="0"/>
              <a:t>6. лицей № 4 – 81 балл (10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Шаяхметова В.Р. </a:t>
            </a:r>
            <a:br>
              <a:rPr lang="ru-RU" sz="1200" dirty="0"/>
            </a:br>
            <a:r>
              <a:rPr lang="ru-RU" sz="1200" dirty="0"/>
              <a:t>7. лицей № 4 – 80 баллов (11 </a:t>
            </a:r>
            <a:r>
              <a:rPr lang="ru-RU" sz="1200" dirty="0" err="1"/>
              <a:t>кл</a:t>
            </a:r>
            <a:r>
              <a:rPr lang="ru-RU" sz="1200" dirty="0"/>
              <a:t>.) Мазалова В.Е. </a:t>
            </a:r>
            <a:br>
              <a:rPr lang="ru-RU" sz="1200" dirty="0"/>
            </a:br>
            <a:r>
              <a:rPr lang="ru-RU" sz="1200" dirty="0"/>
              <a:t>8. СОШ № 25 – 76 баллов (8-9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</a:t>
            </a:r>
            <a:r>
              <a:rPr lang="ru-RU" sz="1200" dirty="0" err="1"/>
              <a:t>Гочаренко</a:t>
            </a:r>
            <a:r>
              <a:rPr lang="ru-RU" sz="1200" dirty="0"/>
              <a:t> О.О. </a:t>
            </a:r>
            <a:br>
              <a:rPr lang="ru-RU" sz="1200" dirty="0"/>
            </a:br>
            <a:r>
              <a:rPr lang="ru-RU" sz="1200" dirty="0"/>
              <a:t>9. СОШ № 25 – 76 баллов (8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</a:t>
            </a:r>
            <a:r>
              <a:rPr lang="ru-RU" sz="1200" dirty="0" err="1"/>
              <a:t>Белокурова</a:t>
            </a:r>
            <a:r>
              <a:rPr lang="ru-RU" sz="1200" dirty="0"/>
              <a:t> А.А. </a:t>
            </a:r>
            <a:br>
              <a:rPr lang="ru-RU" sz="1200" dirty="0"/>
            </a:br>
            <a:r>
              <a:rPr lang="ru-RU" sz="1200" dirty="0"/>
              <a:t>10. гимназия 11 – 75 баллов (8-9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Тресков С.В. </a:t>
            </a:r>
            <a:br>
              <a:rPr lang="ru-RU" sz="1200" dirty="0"/>
            </a:br>
            <a:r>
              <a:rPr lang="ru-RU" sz="1200" dirty="0"/>
              <a:t>11. СОШ № 28 – 74 балла (9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</a:t>
            </a:r>
            <a:r>
              <a:rPr lang="ru-RU" sz="1200" dirty="0" err="1"/>
              <a:t>Вяткина</a:t>
            </a:r>
            <a:r>
              <a:rPr lang="ru-RU" sz="1200" dirty="0"/>
              <a:t> Е.Б. </a:t>
            </a:r>
            <a:br>
              <a:rPr lang="ru-RU" sz="1200" dirty="0"/>
            </a:br>
            <a:r>
              <a:rPr lang="ru-RU" sz="1200" dirty="0"/>
              <a:t>12. лицей № 8 – 69 баллов (9-11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</a:t>
            </a:r>
            <a:r>
              <a:rPr lang="ru-RU" sz="1200" dirty="0" err="1"/>
              <a:t>Литинская</a:t>
            </a:r>
            <a:r>
              <a:rPr lang="ru-RU" sz="1200" dirty="0"/>
              <a:t> Т.В. </a:t>
            </a:r>
            <a:br>
              <a:rPr lang="ru-RU" sz="1200" dirty="0"/>
            </a:br>
            <a:r>
              <a:rPr lang="ru-RU" sz="1200" dirty="0"/>
              <a:t>13. СОШ № 32 – 68 баллов (10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Созинова О.Д. </a:t>
            </a:r>
            <a:br>
              <a:rPr lang="ru-RU" sz="1200" dirty="0"/>
            </a:br>
            <a:r>
              <a:rPr lang="ru-RU" sz="1200" dirty="0"/>
              <a:t>14. гимназия 11 – 62 балла (10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Черепанова М.В. </a:t>
            </a:r>
            <a:br>
              <a:rPr lang="ru-RU" sz="1200" dirty="0"/>
            </a:br>
            <a:r>
              <a:rPr lang="ru-RU" sz="1200" dirty="0"/>
              <a:t>15. гимназия 11 – 59 баллов (11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Черепанова М.В. </a:t>
            </a:r>
            <a:br>
              <a:rPr lang="ru-RU" sz="1200" dirty="0"/>
            </a:br>
            <a:r>
              <a:rPr lang="ru-RU" sz="1200" dirty="0"/>
              <a:t>16. лицей № 4 – 49 баллов (8 </a:t>
            </a:r>
            <a:r>
              <a:rPr lang="ru-RU" sz="1200" dirty="0" err="1"/>
              <a:t>кл</a:t>
            </a:r>
            <a:r>
              <a:rPr lang="ru-RU" sz="1200" dirty="0"/>
              <a:t>.) Мазалова В.Е. </a:t>
            </a:r>
            <a:br>
              <a:rPr lang="ru-RU" sz="1200" dirty="0"/>
            </a:br>
            <a:r>
              <a:rPr lang="ru-RU" sz="1200" b="1" dirty="0"/>
              <a:t>17. СОШ № 41 – 49 баллов (11 </a:t>
            </a:r>
            <a:r>
              <a:rPr lang="ru-RU" sz="1200" b="1" dirty="0" err="1"/>
              <a:t>кл</a:t>
            </a:r>
            <a:r>
              <a:rPr lang="ru-RU" sz="1200" b="1" dirty="0"/>
              <a:t>.) </a:t>
            </a:r>
            <a:r>
              <a:rPr lang="ru-RU" sz="1200" b="1" dirty="0" err="1"/>
              <a:t>уч</a:t>
            </a:r>
            <a:r>
              <a:rPr lang="ru-RU" sz="1200" b="1" dirty="0"/>
              <a:t>. Сысоева Т.Н.</a:t>
            </a:r>
            <a:r>
              <a:rPr lang="ru-RU" sz="1200" dirty="0"/>
              <a:t> </a:t>
            </a:r>
            <a:br>
              <a:rPr lang="ru-RU" sz="1200" dirty="0"/>
            </a:br>
            <a:r>
              <a:rPr lang="ru-RU" sz="1200" dirty="0"/>
              <a:t>18. СОШ № 3 – 48 баллов (11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Вавилина В.С. </a:t>
            </a:r>
            <a:br>
              <a:rPr lang="ru-RU" sz="1200" dirty="0"/>
            </a:br>
            <a:r>
              <a:rPr lang="ru-RU" sz="1200" dirty="0"/>
              <a:t>19. СОШ № 3 – 46 баллов (9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</a:t>
            </a:r>
            <a:r>
              <a:rPr lang="ru-RU" sz="1200" dirty="0" err="1"/>
              <a:t>Леучева</a:t>
            </a:r>
            <a:r>
              <a:rPr lang="ru-RU" sz="1200" dirty="0"/>
              <a:t> О.Н. </a:t>
            </a:r>
            <a:br>
              <a:rPr lang="ru-RU" sz="1200" dirty="0"/>
            </a:br>
            <a:r>
              <a:rPr lang="ru-RU" sz="1200" dirty="0"/>
              <a:t>20. Гимназия № 1 – 46 баллов (9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</a:t>
            </a:r>
            <a:r>
              <a:rPr lang="ru-RU" sz="1200" dirty="0" err="1"/>
              <a:t>Солохин</a:t>
            </a:r>
            <a:r>
              <a:rPr lang="ru-RU" sz="1200" dirty="0"/>
              <a:t> Н.В. </a:t>
            </a:r>
            <a:br>
              <a:rPr lang="ru-RU" sz="1200" dirty="0"/>
            </a:br>
            <a:r>
              <a:rPr lang="ru-RU" sz="1200" dirty="0"/>
              <a:t>21. СОШ № 22 – 45 баллов (11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</a:t>
            </a:r>
            <a:r>
              <a:rPr lang="ru-RU" sz="1200" dirty="0" err="1"/>
              <a:t>Мехоношина</a:t>
            </a:r>
            <a:r>
              <a:rPr lang="ru-RU" sz="1200" dirty="0"/>
              <a:t> М.О. </a:t>
            </a:r>
            <a:br>
              <a:rPr lang="ru-RU" sz="1200" dirty="0"/>
            </a:br>
            <a:r>
              <a:rPr lang="ru-RU" sz="1200" dirty="0"/>
              <a:t>22. СОШ № 25 – 45 баллов (11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Ипатова Н.И. </a:t>
            </a:r>
            <a:br>
              <a:rPr lang="ru-RU" sz="1200" dirty="0"/>
            </a:br>
            <a:r>
              <a:rPr lang="ru-RU" sz="1200" b="1" dirty="0"/>
              <a:t>23. СОШ № 41 – 43 балла (10 </a:t>
            </a:r>
            <a:r>
              <a:rPr lang="ru-RU" sz="1200" b="1" dirty="0" err="1"/>
              <a:t>кл</a:t>
            </a:r>
            <a:r>
              <a:rPr lang="ru-RU" sz="1200" b="1" dirty="0"/>
              <a:t>.) </a:t>
            </a:r>
            <a:r>
              <a:rPr lang="ru-RU" sz="1200" b="1" dirty="0" err="1"/>
              <a:t>уч</a:t>
            </a:r>
            <a:r>
              <a:rPr lang="ru-RU" sz="1200" b="1" dirty="0"/>
              <a:t>. </a:t>
            </a:r>
            <a:r>
              <a:rPr lang="ru-RU" sz="1200" b="1" dirty="0" err="1"/>
              <a:t>Любимкин</a:t>
            </a:r>
            <a:r>
              <a:rPr lang="ru-RU" sz="1200" b="1" dirty="0"/>
              <a:t> С.А.</a:t>
            </a:r>
            <a:r>
              <a:rPr lang="ru-RU" sz="1200" dirty="0"/>
              <a:t> </a:t>
            </a:r>
            <a:br>
              <a:rPr lang="ru-RU" sz="1200" dirty="0"/>
            </a:br>
            <a:r>
              <a:rPr lang="ru-RU" sz="1200" dirty="0"/>
              <a:t>24. СОШ № 28 – 41 балл (10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</a:t>
            </a:r>
            <a:r>
              <a:rPr lang="ru-RU" sz="1200" dirty="0" err="1"/>
              <a:t>Вяткина</a:t>
            </a:r>
            <a:r>
              <a:rPr lang="ru-RU" sz="1200" dirty="0"/>
              <a:t> Е.Б. </a:t>
            </a:r>
            <a:br>
              <a:rPr lang="ru-RU" sz="1200" dirty="0"/>
            </a:br>
            <a:r>
              <a:rPr lang="ru-RU" sz="1200" dirty="0"/>
              <a:t>25. СОШ № 22 – 33 балла (8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</a:t>
            </a:r>
            <a:r>
              <a:rPr lang="ru-RU" sz="1200" dirty="0" err="1"/>
              <a:t>Мехоношина</a:t>
            </a:r>
            <a:r>
              <a:rPr lang="ru-RU" sz="1200" dirty="0"/>
              <a:t> М.О. </a:t>
            </a:r>
            <a:br>
              <a:rPr lang="ru-RU" sz="1200" dirty="0"/>
            </a:br>
            <a:r>
              <a:rPr lang="ru-RU" sz="1200" dirty="0"/>
              <a:t>26. Лицей №3 – 31 балл (9кл.) </a:t>
            </a:r>
            <a:r>
              <a:rPr lang="ru-RU" sz="1200" dirty="0" err="1"/>
              <a:t>уч</a:t>
            </a:r>
            <a:r>
              <a:rPr lang="ru-RU" sz="1200" dirty="0"/>
              <a:t>. Беляева И.В. </a:t>
            </a:r>
            <a:br>
              <a:rPr lang="ru-RU" sz="1200" dirty="0"/>
            </a:br>
            <a:r>
              <a:rPr lang="ru-RU" sz="1200" dirty="0"/>
              <a:t>27. Гимназия № 10 – 24 балла (11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Жданова О.В. </a:t>
            </a:r>
            <a:br>
              <a:rPr lang="ru-RU" sz="1200" dirty="0"/>
            </a:br>
            <a:r>
              <a:rPr lang="ru-RU" sz="1200" dirty="0"/>
              <a:t>28. Гимназия № 10 – 17 баллов (8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Юркин А.П. </a:t>
            </a:r>
            <a:br>
              <a:rPr lang="ru-RU" sz="1200" dirty="0"/>
            </a:br>
            <a:r>
              <a:rPr lang="ru-RU" sz="1200" dirty="0"/>
              <a:t>29. Лицей № 10 – 10 баллов (8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Никитина И.А. </a:t>
            </a:r>
            <a:br>
              <a:rPr lang="ru-RU" sz="1200" dirty="0"/>
            </a:br>
            <a:r>
              <a:rPr lang="ru-RU" sz="1200" dirty="0"/>
              <a:t>30. Гимназия № 10 – 9 баллов (9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Юркин А.П. </a:t>
            </a:r>
            <a:br>
              <a:rPr lang="ru-RU" sz="1200" dirty="0"/>
            </a:br>
            <a:r>
              <a:rPr lang="ru-RU" sz="1200" dirty="0"/>
              <a:t>31. Школа </a:t>
            </a:r>
            <a:r>
              <a:rPr lang="ru-RU" sz="1200" dirty="0" err="1"/>
              <a:t>агробизнеса</a:t>
            </a:r>
            <a:r>
              <a:rPr lang="ru-RU" sz="1200" dirty="0"/>
              <a:t> – 6 баллов (9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Шеин Е.А. </a:t>
            </a:r>
            <a:br>
              <a:rPr lang="ru-RU" sz="1200" dirty="0"/>
            </a:br>
            <a:r>
              <a:rPr lang="ru-RU" sz="1200" dirty="0"/>
              <a:t>32. Гимназия № 1 – 0 баллов (11 </a:t>
            </a:r>
            <a:r>
              <a:rPr lang="ru-RU" sz="1200" dirty="0" err="1"/>
              <a:t>кл</a:t>
            </a:r>
            <a:r>
              <a:rPr lang="ru-RU" sz="1200" dirty="0"/>
              <a:t>.) </a:t>
            </a:r>
            <a:r>
              <a:rPr lang="ru-RU" sz="1200" dirty="0" err="1"/>
              <a:t>уч</a:t>
            </a:r>
            <a:r>
              <a:rPr lang="ru-RU" sz="1200" dirty="0"/>
              <a:t>. </a:t>
            </a:r>
            <a:r>
              <a:rPr lang="ru-RU" sz="1200" dirty="0" err="1"/>
              <a:t>Ходулин</a:t>
            </a:r>
            <a:r>
              <a:rPr lang="ru-RU" sz="1200" dirty="0"/>
              <a:t> К.И. </a:t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3" name="Picture 2" descr="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277745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94" y="609601"/>
            <a:ext cx="8666609" cy="6947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«Подари домик птичке» 28.11.20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3" y="1916472"/>
            <a:ext cx="3030386" cy="30303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1884267"/>
            <a:ext cx="2088232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025589"/>
            <a:ext cx="3200400" cy="32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29" y="4088439"/>
            <a:ext cx="2511935" cy="25119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6372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Покормите птиц зимой</a:t>
            </a:r>
            <a:endParaRPr lang="ru-RU" dirty="0"/>
          </a:p>
        </p:txBody>
      </p:sp>
      <p:pic>
        <p:nvPicPr>
          <p:cNvPr id="4" name="Рисунок 3" descr="C:\Users\Admin\Desktop\Новая папка (7)\xH15eROQaN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789040"/>
            <a:ext cx="2157413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Новая папка (7)\xImyuC-HQS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9384" y="1844824"/>
            <a:ext cx="55446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Новая папка (7)\DkZDiCN3dL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2745105" cy="205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528392" cy="51705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Фестиваль спортивных семей</a:t>
            </a:r>
            <a:br>
              <a:rPr lang="ru-RU" dirty="0" smtClean="0"/>
            </a:br>
            <a:r>
              <a:rPr lang="ru-RU" dirty="0" smtClean="0"/>
              <a:t>Свердловского района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 err="1" smtClean="0"/>
              <a:t>кл</a:t>
            </a:r>
            <a:r>
              <a:rPr lang="ru-RU" dirty="0" smtClean="0"/>
              <a:t>. рук. Нечаева Е.И.)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D:\Загрузки\Сабреков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320480" cy="6107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цифры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24763379"/>
              </p:ext>
            </p:extLst>
          </p:nvPr>
        </p:nvGraphicFramePr>
        <p:xfrm>
          <a:off x="866775" y="2644775"/>
          <a:ext cx="2057400" cy="2911475"/>
        </p:xfrm>
        <a:graphic>
          <a:graphicData uri="http://schemas.openxmlformats.org/presentationml/2006/ole">
            <p:oleObj spid="_x0000_s1026" name="Acrobat Document" r:id="rId3" imgW="5668166" imgH="8019048" progId="">
              <p:embed/>
            </p:oleObj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94192191"/>
              </p:ext>
            </p:extLst>
          </p:nvPr>
        </p:nvGraphicFramePr>
        <p:xfrm>
          <a:off x="3150062" y="2110057"/>
          <a:ext cx="2084206" cy="3931969"/>
        </p:xfrm>
        <a:graphic>
          <a:graphicData uri="http://schemas.openxmlformats.org/presentationml/2006/ole">
            <p:oleObj spid="_x0000_s1027" name="Acrobat Document" r:id="rId4" imgW="3837600" imgH="5416560" progId="">
              <p:embed/>
            </p:oleObj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83581291"/>
              </p:ext>
            </p:extLst>
          </p:nvPr>
        </p:nvGraphicFramePr>
        <p:xfrm>
          <a:off x="5459734" y="2110057"/>
          <a:ext cx="2057421" cy="3881437"/>
        </p:xfrm>
        <a:graphic>
          <a:graphicData uri="http://schemas.openxmlformats.org/presentationml/2006/ole">
            <p:oleObj spid="_x0000_s1028" name="Acrobat Document" r:id="rId5" imgW="3837600" imgH="541656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413477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17.11.2020 Родительское собрание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76604"/>
            <a:ext cx="3695613" cy="4927484"/>
          </a:xfrm>
        </p:spPr>
      </p:pic>
    </p:spTree>
    <p:extLst>
      <p:ext uri="{BB962C8B-B14F-4D97-AF65-F5344CB8AC3E}">
        <p14:creationId xmlns="" xmlns:p14="http://schemas.microsoft.com/office/powerpoint/2010/main" val="2046046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3200" dirty="0"/>
              <a:t>Хореографический ансамбль "Восхождение", руководитель Бондарчук Т. С.</a:t>
            </a:r>
          </a:p>
        </p:txBody>
      </p:sp>
      <p:pic>
        <p:nvPicPr>
          <p:cNvPr id="3" name="Рисунок 2" descr="C:\Users\Admin\Desktop\Новая папка (7)\ilvBca8WZ5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744416" cy="2490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7)\G05VO0Pers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365104"/>
            <a:ext cx="2745105" cy="205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Новая папка (7)\-uVqM-sZMd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8895" y="1484784"/>
            <a:ext cx="2745105" cy="36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Новая папка (7)\tki-klwE1A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717032"/>
            <a:ext cx="2745105" cy="205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3154362"/>
          </a:xfrm>
        </p:spPr>
        <p:txBody>
          <a:bodyPr/>
          <a:lstStyle/>
          <a:p>
            <a:r>
              <a:rPr lang="ru-RU" dirty="0" smtClean="0"/>
              <a:t>День мудрого человека</a:t>
            </a:r>
            <a:endParaRPr lang="ru-RU" dirty="0"/>
          </a:p>
        </p:txBody>
      </p:sp>
      <p:pic>
        <p:nvPicPr>
          <p:cNvPr id="6" name="Рисунок 5" descr="C:\Users\Admin\Desktop\Новая папка (7)\kwVU7dDO1EM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3528392" cy="512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Новая папка (7)\lRoaKgXXeM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140968"/>
            <a:ext cx="30861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3730426"/>
          </a:xfrm>
        </p:spPr>
        <p:txBody>
          <a:bodyPr>
            <a:noAutofit/>
          </a:bodyPr>
          <a:lstStyle/>
          <a:p>
            <a:r>
              <a:rPr lang="ru-RU" sz="2400" dirty="0" smtClean="0">
                <a:hlinkClick r:id="rId2"/>
              </a:rPr>
              <a:t>#</a:t>
            </a:r>
            <a:r>
              <a:rPr lang="ru-RU" sz="2400" dirty="0" err="1" smtClean="0">
                <a:hlinkClick r:id="rId2"/>
              </a:rPr>
              <a:t>СердцеДляМамы</a:t>
            </a:r>
            <a:r>
              <a:rPr lang="ru-RU" sz="2400" dirty="0" err="1" smtClean="0">
                <a:hlinkClick r:id="rId3"/>
              </a:rPr>
              <a:t>#акция_ПустьВсегдаБудетМама@aro.proekt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г. Пермь МАОУ "СОШ №41" 2 б</a:t>
            </a:r>
            <a:br>
              <a:rPr lang="ru-RU" sz="2400" dirty="0" smtClean="0"/>
            </a:br>
            <a:r>
              <a:rPr lang="ru-RU" sz="2400" dirty="0" smtClean="0"/>
              <a:t>Классный руководитель </a:t>
            </a:r>
            <a:br>
              <a:rPr lang="ru-RU" sz="2400" dirty="0" smtClean="0"/>
            </a:br>
            <a:r>
              <a:rPr lang="ru-RU" sz="2400" b="1" dirty="0" smtClean="0"/>
              <a:t>Нечаева. Е. И.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Участвуем в </a:t>
            </a:r>
            <a:r>
              <a:rPr lang="ru-RU" sz="2400" dirty="0" err="1" smtClean="0"/>
              <a:t>Флешмобе</a:t>
            </a:r>
            <a:r>
              <a:rPr lang="ru-RU" sz="2400" dirty="0" smtClean="0"/>
              <a:t> "Сердце для Мамы" </a:t>
            </a:r>
            <a:endParaRPr lang="ru-RU" sz="2400" dirty="0"/>
          </a:p>
        </p:txBody>
      </p:sp>
      <p:pic>
        <p:nvPicPr>
          <p:cNvPr id="4" name="Рисунок 3" descr="C:\Users\Admin\Desktop\Новая папка (7)\oU6M4K48GQ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323528" y="1268760"/>
            <a:ext cx="4968552" cy="474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4810546"/>
          </a:xfrm>
        </p:spPr>
        <p:txBody>
          <a:bodyPr/>
          <a:lstStyle/>
          <a:p>
            <a:r>
              <a:rPr lang="ru-RU" dirty="0" smtClean="0"/>
              <a:t>Эко Кубок Карелии.</a:t>
            </a:r>
            <a:br>
              <a:rPr lang="ru-RU" dirty="0" smtClean="0"/>
            </a:br>
            <a:r>
              <a:rPr lang="ru-RU" dirty="0" smtClean="0"/>
              <a:t>«Спасатели природы» 2Б класса. Кл. рук. Нечаева Е.И.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D:\Загрузки\Спасатели приро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4004032" cy="5509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Поздравляем Важенина Сергея Анатольевича! Победителя Всероссийской акции Диктант Победы в Пермском крае.</a:t>
            </a:r>
          </a:p>
        </p:txBody>
      </p:sp>
      <p:pic>
        <p:nvPicPr>
          <p:cNvPr id="3" name="Рисунок 2" descr="C:\Users\Admin\Desktop\Новая папка (7)\MnnjWz8kjj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2952328" cy="40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7)\-1BNXw-XW1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924944"/>
            <a:ext cx="4248472" cy="335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«Внимание водитель!»</a:t>
            </a:r>
            <a:br>
              <a:rPr lang="ru-RU" dirty="0" smtClean="0"/>
            </a:br>
            <a:r>
              <a:rPr lang="ru-RU" dirty="0" smtClean="0"/>
              <a:t>Родительский патруль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2183308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844824"/>
            <a:ext cx="2183308" cy="3881437"/>
          </a:xfrm>
          <a:prstGeom prst="rect">
            <a:avLst/>
          </a:prstGeom>
        </p:spPr>
      </p:pic>
      <p:pic>
        <p:nvPicPr>
          <p:cNvPr id="6" name="Рисунок 5" descr="C:\Users\Admin\Desktop\Новая папка (7)\qWLEc7NnWG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276872"/>
            <a:ext cx="3312368" cy="24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2838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Открытие памятной доски легендарному летчику - испытателю Николаю Краснову</a:t>
            </a:r>
          </a:p>
        </p:txBody>
      </p:sp>
      <p:pic>
        <p:nvPicPr>
          <p:cNvPr id="3" name="Рисунок 2" descr="C:\Users\Admin\Desktop\Новая папка (7)\KidwsOcizr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2745105" cy="205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7)\3FAMLbjniDQ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700808"/>
            <a:ext cx="2745105" cy="154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Новая папка (7)\L23Fx49YJz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933056"/>
            <a:ext cx="3672408" cy="263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Новая папка (7)\4mqyar1YJl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365104"/>
            <a:ext cx="2745105" cy="205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314602"/>
          </a:xfrm>
        </p:spPr>
        <p:txBody>
          <a:bodyPr>
            <a:noAutofit/>
          </a:bodyPr>
          <a:lstStyle/>
          <a:p>
            <a:r>
              <a:rPr lang="ru-RU" sz="2400" dirty="0"/>
              <a:t>В Перми подведены итоги </a:t>
            </a:r>
            <a:r>
              <a:rPr lang="ru-RU" sz="2400" b="1" dirty="0"/>
              <a:t>конкурса </a:t>
            </a:r>
            <a:r>
              <a:rPr lang="ru-RU" sz="2400" b="1" dirty="0" smtClean="0"/>
              <a:t>видеороликов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«Дни воинской славы России» среди учащихся и педагогов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Конкурс был учрежден департаментом образования администрации города Перми и реализован детско-юношеским центром «Рифей» с целью реализации государственной политики в области патриотического воспитания подрастающего поколения.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На конкурс видеороликов было заявлено 43 работы из разных школ и учреждений дополнительного образования г.Перми. 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номинации "Доблесть и слава военных моряков" </a:t>
            </a:r>
            <a:r>
              <a:rPr lang="ru-RU" sz="2400" b="1" dirty="0"/>
              <a:t>диплом I степени получила школа №41</a:t>
            </a:r>
            <a:r>
              <a:rPr lang="ru-RU" sz="2400" dirty="0"/>
              <a:t>, за видеоролик </a:t>
            </a:r>
            <a:r>
              <a:rPr lang="ru-RU" sz="2400" dirty="0" err="1"/>
              <a:t>Лекомцева</a:t>
            </a:r>
            <a:r>
              <a:rPr lang="ru-RU" sz="2400" dirty="0"/>
              <a:t> Виталия «Родному флоту».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>Университетский округ НИУ ВШЭ и Гимназия №33 г.</a:t>
            </a:r>
            <a:br>
              <a:rPr lang="ru-RU" sz="2700" dirty="0" smtClean="0"/>
            </a:br>
            <a:r>
              <a:rPr lang="ru-RU" sz="2700" dirty="0" smtClean="0"/>
              <a:t>Пермь «Читаем парк» сетевой проект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D:\Загрузки\Друзья природы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756084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Чемпионат по интеллектуальным играм</a:t>
            </a:r>
            <a:br>
              <a:rPr lang="ru-RU" sz="3600" dirty="0" smtClean="0"/>
            </a:br>
            <a:r>
              <a:rPr lang="ru-RU" sz="3600" dirty="0" smtClean="0"/>
              <a:t>Свердловского района</a:t>
            </a:r>
            <a:br>
              <a:rPr lang="ru-RU" sz="3600" dirty="0" smtClean="0"/>
            </a:br>
            <a:r>
              <a:rPr lang="ru-RU" sz="3600" dirty="0" smtClean="0"/>
              <a:t>рук. Праздничных Т.Б.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 6 Б класс</a:t>
            </a:r>
          </a:p>
          <a:p>
            <a:r>
              <a:rPr lang="ru-RU" dirty="0" smtClean="0"/>
              <a:t>7 место</a:t>
            </a:r>
          </a:p>
          <a:p>
            <a:r>
              <a:rPr lang="ru-RU" dirty="0" smtClean="0"/>
              <a:t>5 место</a:t>
            </a:r>
          </a:p>
          <a:p>
            <a:r>
              <a:rPr lang="ru-RU" dirty="0" smtClean="0"/>
              <a:t>7 место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  9 А,Б  классы</a:t>
            </a:r>
          </a:p>
          <a:p>
            <a:r>
              <a:rPr lang="ru-RU" dirty="0" smtClean="0"/>
              <a:t>2 место</a:t>
            </a:r>
          </a:p>
          <a:p>
            <a:r>
              <a:rPr lang="ru-RU" dirty="0" smtClean="0"/>
              <a:t>7 место</a:t>
            </a:r>
          </a:p>
          <a:p>
            <a:r>
              <a:rPr lang="ru-RU" dirty="0" smtClean="0"/>
              <a:t>5 место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Новая папка (7)\5mSAV1OfH6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2745105" cy="205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esktop\Новая папка (7)\eFei5JG2bY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88640"/>
            <a:ext cx="2745105" cy="205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7)\i0hHJpNVp2U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620688"/>
            <a:ext cx="2745105" cy="205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esktop\Новая папка (7)\KLPd5YCytA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996952"/>
            <a:ext cx="2745105" cy="205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Новая папка (7)\Kr-Fz9iPPUQ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861048"/>
            <a:ext cx="2745105" cy="205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Новая папка (7)\WrIhrf6f73U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348880"/>
            <a:ext cx="2745105" cy="205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Новая папка (7)\XeN2MmsKPqc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4653136"/>
            <a:ext cx="2745105" cy="205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Участники </a:t>
            </a:r>
            <a:r>
              <a:rPr lang="ru-RU" sz="3600" dirty="0"/>
              <a:t>Всероссийского танцевального фестиваля " Олимп 2020"</a:t>
            </a:r>
          </a:p>
        </p:txBody>
      </p:sp>
      <p:pic>
        <p:nvPicPr>
          <p:cNvPr id="3" name="Рисунок 2" descr="C:\Users\Admin\Desktop\Новая папка (7)\-bnFJF9VLcw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672408" cy="273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7)\I13nGsAxK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365104"/>
            <a:ext cx="3618285" cy="2227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esktop\Новая папка (7)\Yp7sSv0jwh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556792"/>
            <a:ext cx="3165816" cy="4221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4.10 Хореографический </a:t>
            </a:r>
            <a:r>
              <a:rPr lang="ru-RU" sz="2000" dirty="0"/>
              <a:t>фестиваль "Олимп - 2020" и мы на высоте!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Лауреат 2 степени - "Матросы без вопросов"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Лауреат 1 степени - "Кошачий рок-н-ролл"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Лауреат 1 степени - "Нежность"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Лауреат 1 степени - "Перемена"</a:t>
            </a:r>
          </a:p>
        </p:txBody>
      </p:sp>
      <p:pic>
        <p:nvPicPr>
          <p:cNvPr id="4098" name="Picture 2" descr="C:\Users\Admin\Desktop\Новая папка (7)\6aANl2Prl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632848" cy="5084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Поздравляем коллектив школы с III местом на Всероссийском танцевальном чемпионате "Легенда2020"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Благодарим за подготовку детей Татьяну Сергеевну</a:t>
            </a:r>
          </a:p>
        </p:txBody>
      </p:sp>
      <p:pic>
        <p:nvPicPr>
          <p:cNvPr id="3" name="Рисунок 2" descr="C:\Users\Admin\Desktop\Новая папка (7)\r0I3c4W6ZE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4410373" cy="3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7)\jyYiRmg33p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132856"/>
            <a:ext cx="3240360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sz="2000" dirty="0" smtClean="0"/>
              <a:t>10.10 РЕКОНСТРУКЦИЯ </a:t>
            </a:r>
            <a:r>
              <a:rPr lang="ru-RU" sz="2000" dirty="0"/>
              <a:t>ПОБЕДЫ. ЖИВАЯ ПАМЯТЬ.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Автор: Ильина Валерия Николаевна 2Б класс школы № 41. Руководитель Нечаева Елена Ивановна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«Никто не забыт, и ничто не забыто» 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Мой прадедушка, </a:t>
            </a:r>
            <a:r>
              <a:rPr lang="ru-RU" sz="2000" dirty="0" err="1"/>
              <a:t>Сидтиков</a:t>
            </a:r>
            <a:r>
              <a:rPr lang="ru-RU" sz="2000" dirty="0"/>
              <a:t> </a:t>
            </a:r>
            <a:r>
              <a:rPr lang="ru-RU" sz="2000" dirty="0" err="1"/>
              <a:t>Максимиян</a:t>
            </a:r>
            <a:r>
              <a:rPr lang="ru-RU" sz="2000" dirty="0"/>
              <a:t> </a:t>
            </a:r>
            <a:r>
              <a:rPr lang="ru-RU" sz="2000" dirty="0" err="1"/>
              <a:t>Мухамедзянович</a:t>
            </a:r>
            <a:r>
              <a:rPr lang="ru-RU" sz="2000" dirty="0"/>
              <a:t>, участник Великой Отечественной войны</a:t>
            </a:r>
          </a:p>
        </p:txBody>
      </p:sp>
      <p:pic>
        <p:nvPicPr>
          <p:cNvPr id="3" name="Рисунок 2" descr="C:\Users\Admin\Desktop\Новая папка (7)\uM1T0rYn7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20888"/>
            <a:ext cx="2448272" cy="162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dmin\Desktop\Новая папка (7)\wRyOeICBUW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276872"/>
            <a:ext cx="2924944" cy="3899925"/>
          </a:xfrm>
          <a:prstGeom prst="rect">
            <a:avLst/>
          </a:prstGeom>
          <a:noFill/>
        </p:spPr>
      </p:pic>
      <p:pic>
        <p:nvPicPr>
          <p:cNvPr id="3075" name="Picture 3" descr="C:\Users\Admin\Desktop\Новая папка (7)\z4X9LcHGD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077072"/>
            <a:ext cx="2520280" cy="2515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908720"/>
            <a:ext cx="4042792" cy="432048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Учащиеся 5д класса: </a:t>
            </a:r>
            <a:r>
              <a:rPr lang="ru-RU" sz="2700" dirty="0" err="1" smtClean="0"/>
              <a:t>Лекомцев</a:t>
            </a:r>
            <a:r>
              <a:rPr lang="ru-RU" sz="2700" dirty="0" smtClean="0"/>
              <a:t> Виталий и Черепанова Анастасия с 15 по 22 октября принимали участие в городском конкурсе технического творчества «</a:t>
            </a:r>
            <a:r>
              <a:rPr lang="ru-RU" sz="2700" dirty="0" err="1" smtClean="0"/>
              <a:t>Техно-Старт</a:t>
            </a:r>
            <a:r>
              <a:rPr lang="ru-RU" sz="2700" dirty="0" smtClean="0"/>
              <a:t>». </a:t>
            </a:r>
            <a:r>
              <a:rPr lang="ru-RU" sz="2700" b="1" dirty="0" smtClean="0"/>
              <a:t>Руководителями</a:t>
            </a:r>
            <a:r>
              <a:rPr lang="ru-RU" sz="2700" dirty="0" smtClean="0"/>
              <a:t> были: </a:t>
            </a:r>
            <a:r>
              <a:rPr lang="ru-RU" sz="2700" b="1" dirty="0" smtClean="0"/>
              <a:t>Давыдова В.А. и Фролова М.А.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По результатам конкурса ребята заняли 3 призовое место! Молодцы!</a:t>
            </a:r>
            <a:br>
              <a:rPr lang="ru-RU" sz="27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Admin\Desktop\Новая папка (7)\1PF-uj0sRH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1914327" cy="390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esktop\Новая папка (7)\F3zljMvS2q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852936"/>
            <a:ext cx="1464766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краевого конкурса 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 СТАР»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96" y="2163819"/>
            <a:ext cx="2651983" cy="38814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163820"/>
            <a:ext cx="2057768" cy="38814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204864"/>
            <a:ext cx="2084909" cy="39321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4673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330926"/>
            <a:ext cx="6447501" cy="7837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«Внимание водитель!»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508001" y="1053737"/>
            <a:ext cx="3138026" cy="5477987"/>
          </a:xfrm>
        </p:spPr>
        <p:txBody>
          <a:bodyPr>
            <a:normAutofit fontScale="47500" lnSpcReduction="20000"/>
          </a:bodyPr>
          <a:lstStyle/>
          <a:p>
            <a:pPr marL="0" indent="0" algn="ctr" fontAlgn="base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дорогой водитель!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Обращаюсь к Вам с просьбой, когда Вы будете проезжать мимо школы, очень прошу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внимательны и осторожны,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потому что на дороге могут оказаться дети.</a:t>
            </a:r>
          </a:p>
          <a:p>
            <a:pPr marL="0" indent="0" algn="ctr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 школе изучаем правила дорожного движения. </a:t>
            </a:r>
          </a:p>
          <a:p>
            <a:pPr marL="0" indent="0" algn="ctr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– ваше будущее и наша жизнь очень дорога!</a:t>
            </a:r>
          </a:p>
          <a:p>
            <a:pPr marL="0" indent="0" algn="ctr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обращаюсь к Вам с просьбой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 соблюдать правила дорожного движения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отвлекаться от дороги за рулём, видеть всех прохожих и другие машины, не разговаривать за рулём, быть трезвым надо всегда, иначе может произойти трагедия. Ехать нужно строго по дороге, если хотите остановить машину, то останавливайтесь в строго определённом месте. </a:t>
            </a:r>
          </a:p>
          <a:p>
            <a:pPr marL="0" indent="0" algn="ctr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поехать, тщательно проверьте  машину, никогда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превышайте скорость.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пристёгивайте ремень безопасности, включайте габаритные огни, будьте очень осторожны ночью!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Счастливой дороги!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base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5д класса МАОУ «СОШ №41» г. Перми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="" xmlns:p14="http://schemas.microsoft.com/office/powerpoint/2010/main" val="3718095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236</Words>
  <Application>Microsoft Office PowerPoint</Application>
  <PresentationFormat>Экран (4:3)</PresentationFormat>
  <Paragraphs>49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Acrobat Document</vt:lpstr>
      <vt:lpstr>Воспитательная деятельность  2020-21 уч. год  2 четверть </vt:lpstr>
      <vt:lpstr>День мудрого человека</vt:lpstr>
      <vt:lpstr>Участники Всероссийского танцевального фестиваля " Олимп 2020"</vt:lpstr>
      <vt:lpstr>4.10 Хореографический фестиваль "Олимп - 2020" и мы на высоте! Лауреат 2 степени - "Матросы без вопросов"  Лауреат 1 степени - "Кошачий рок-н-ролл"  Лауреат 1 степени - "Нежность" Лауреат 1 степени - "Перемена"</vt:lpstr>
      <vt:lpstr>Поздравляем коллектив школы с III местом на Всероссийском танцевальном чемпионате "Легенда2020" Благодарим за подготовку детей Татьяну Сергеевну</vt:lpstr>
      <vt:lpstr>10.10 РЕКОНСТРУКЦИЯ ПОБЕДЫ. ЖИВАЯ ПАМЯТЬ.  Автор: Ильина Валерия Николаевна 2Б класс школы № 41. Руководитель Нечаева Елена Ивановна «Никто не забыт, и ничто не забыто»  Мой прадедушка, Сидтиков Максимиян Мухамедзянович, участник Великой Отечественной войны</vt:lpstr>
      <vt:lpstr>Учащиеся 5д класса: Лекомцев Виталий и Черепанова Анастасия с 15 по 22 октября принимали участие в городском конкурсе технического творчества «Техно-Старт». Руководителями были: Давыдова В.А. и Фролова М.А. По результатам конкурса ребята заняли 3 призовое место! Молодцы!  </vt:lpstr>
      <vt:lpstr>Призеры краевого конкурса  «ТЕХНО СТАР»</vt:lpstr>
      <vt:lpstr>Акция «Внимание водитель!»</vt:lpstr>
      <vt:lpstr>Осенний лагерь</vt:lpstr>
      <vt:lpstr>Мы рады объявить итоги конкурса для руководителей школьных музеев "Наш школьный музей: прошлое, настоящее, будущее"!  1 место: Воробьева Кристина Викторовна, МАОУ «СОШ № 41» г. Перми, историко-культурный центр «Восхождение»</vt:lpstr>
      <vt:lpstr>Слайд 12</vt:lpstr>
      <vt:lpstr>Результаты городского интеллектуального конкурса  «День народного единства»  Командное первенство:  1. СОШ № 132 – 100 баллов (8 кл.) уч. Власова А.Г.  2. СОШ № 132 – 94 балла (9 кл.) уч. Бажутина О.А.  3. СОШ №132 – 91 балл (10-11 кл.) уч. Кузнецова Н.И.  4. лицей № 4 – 87 баллов (9 кл.) Мазалова В.Е.  5. СОШ № 32 – 83 балла (11 кл.) уч. Созинова О.Д.  6. лицей № 4 – 81 балл (10 кл.) уч. Шаяхметова В.Р.  7. лицей № 4 – 80 баллов (11 кл.) Мазалова В.Е.  8. СОШ № 25 – 76 баллов (8-9 кл.) уч. Гочаренко О.О.  9. СОШ № 25 – 76 баллов (8 кл.) уч. Белокурова А.А.  10. гимназия 11 – 75 баллов (8-9 кл.) уч. Тресков С.В.  11. СОШ № 28 – 74 балла (9 кл.) уч. Вяткина Е.Б.  12. лицей № 8 – 69 баллов (9-11 кл.) уч. Литинская Т.В.  13. СОШ № 32 – 68 баллов (10 кл.) уч. Созинова О.Д.  14. гимназия 11 – 62 балла (10 кл.) уч. Черепанова М.В.  15. гимназия 11 – 59 баллов (11 кл.) уч. Черепанова М.В.  16. лицей № 4 – 49 баллов (8 кл.) Мазалова В.Е.  17. СОШ № 41 – 49 баллов (11 кл.) уч. Сысоева Т.Н.  18. СОШ № 3 – 48 баллов (11 кл.) уч. Вавилина В.С.  19. СОШ № 3 – 46 баллов (9 кл.) уч. Леучева О.Н.  20. Гимназия № 1 – 46 баллов (9 кл.) уч. Солохин Н.В.  21. СОШ № 22 – 45 баллов (11 кл.) уч. Мехоношина М.О.  22. СОШ № 25 – 45 баллов (11 кл.) уч. Ипатова Н.И.  23. СОШ № 41 – 43 балла (10 кл.) уч. Любимкин С.А.  24. СОШ № 28 – 41 балл (10 кл.) уч. Вяткина Е.Б.  25. СОШ № 22 – 33 балла (8 кл.) уч. Мехоношина М.О.  26. Лицей №3 – 31 балл (9кл.) уч. Беляева И.В.  27. Гимназия № 10 – 24 балла (11 кл.) уч. Жданова О.В.  28. Гимназия № 10 – 17 баллов (8 кл.) уч. Юркин А.П.  29. Лицей № 10 – 10 баллов (8 кл.) уч. Никитина И.А.  30. Гимназия № 10 – 9 баллов (9 кл.) уч. Юркин А.П.  31. Школа агробизнеса – 6 баллов (9 кл.) уч. Шеин Е.А.  32. Гимназия № 1 – 0 баллов (11 кл.) уч. Ходулин К.И.  </vt:lpstr>
      <vt:lpstr>Городской конкурс «Подари домик птичке» 28.11.20</vt:lpstr>
      <vt:lpstr>Покормите птиц зимой</vt:lpstr>
      <vt:lpstr>Фестиваль спортивных семей Свердловского района (кл. рук. Нечаева Е.И.) </vt:lpstr>
      <vt:lpstr>Урок цифры</vt:lpstr>
      <vt:lpstr>17.11.2020 Родительское собрание</vt:lpstr>
      <vt:lpstr>Хореографический ансамбль "Восхождение", руководитель Бондарчук Т. С.</vt:lpstr>
      <vt:lpstr>#СердцеДляМамы#акция_ПустьВсегдаБудетМама@aro.proekt г. Пермь МАОУ "СОШ №41" 2 б Классный руководитель  Нечаева. Е. И.  Участвуем в Флешмобе "Сердце для Мамы" </vt:lpstr>
      <vt:lpstr>Эко Кубок Карелии. «Спасатели природы» 2Б класса. Кл. рук. Нечаева Е.И. </vt:lpstr>
      <vt:lpstr>Поздравляем Важенина Сергея Анатольевича! Победителя Всероссийской акции Диктант Победы в Пермском крае.</vt:lpstr>
      <vt:lpstr>Акция «Внимание водитель!» Родительский патруль</vt:lpstr>
      <vt:lpstr>Открытие памятной доски легендарному летчику - испытателю Николаю Краснову</vt:lpstr>
      <vt:lpstr>В Перми подведены итоги конкурса видеороликов  «Дни воинской славы России» среди учащихся и педагогов   Конкурс был учрежден департаментом образования администрации города Перми и реализован детско-юношеским центром «Рифей» с целью реализации государственной политики в области патриотического воспитания подрастающего поколения.   На конкурс видеороликов было заявлено 43 работы из разных школ и учреждений дополнительного образования г.Перми.  В номинации "Доблесть и слава военных моряков" диплом I степени получила школа №41, за видеоролик Лекомцева Виталия «Родному флоту». </vt:lpstr>
      <vt:lpstr>Университетский округ НИУ ВШЭ и Гимназия №33 г. Пермь «Читаем парк» сетевой проект </vt:lpstr>
      <vt:lpstr>Чемпионат по интеллектуальным играм Свердловского района рук. Праздничных Т.Б. 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72</cp:revision>
  <dcterms:created xsi:type="dcterms:W3CDTF">2021-01-14T13:57:16Z</dcterms:created>
  <dcterms:modified xsi:type="dcterms:W3CDTF">2021-04-13T04:19:36Z</dcterms:modified>
</cp:coreProperties>
</file>